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 id="2147483648" r:id="rId2"/>
  </p:sldMasterIdLst>
  <p:notesMasterIdLst>
    <p:notesMasterId r:id="rId15"/>
  </p:notesMasterIdLst>
  <p:sldIdLst>
    <p:sldId id="293" r:id="rId3"/>
    <p:sldId id="295" r:id="rId4"/>
    <p:sldId id="296" r:id="rId5"/>
    <p:sldId id="300" r:id="rId6"/>
    <p:sldId id="297" r:id="rId7"/>
    <p:sldId id="302" r:id="rId8"/>
    <p:sldId id="303" r:id="rId9"/>
    <p:sldId id="304" r:id="rId10"/>
    <p:sldId id="307" r:id="rId11"/>
    <p:sldId id="306" r:id="rId12"/>
    <p:sldId id="305" r:id="rId13"/>
    <p:sldId id="29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874"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jpeg>
</file>

<file path=ppt/media/image5.jpeg>
</file>

<file path=ppt/media/image6.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917910-4D89-4BBF-AB4C-79E349B1A55B}" type="datetimeFigureOut">
              <a:rPr lang="en-SG" smtClean="0"/>
              <a:t>16/10/2022</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9E514-9C5E-48D2-88DA-3FB371FC74A5}" type="slidenum">
              <a:rPr lang="en-SG" smtClean="0"/>
              <a:t>‹#›</a:t>
            </a:fld>
            <a:endParaRPr lang="en-SG"/>
          </a:p>
        </p:txBody>
      </p:sp>
    </p:spTree>
    <p:extLst>
      <p:ext uri="{BB962C8B-B14F-4D97-AF65-F5344CB8AC3E}">
        <p14:creationId xmlns:p14="http://schemas.microsoft.com/office/powerpoint/2010/main" val="1259761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a:p>
        </p:txBody>
      </p:sp>
    </p:spTree>
    <p:extLst>
      <p:ext uri="{BB962C8B-B14F-4D97-AF65-F5344CB8AC3E}">
        <p14:creationId xmlns:p14="http://schemas.microsoft.com/office/powerpoint/2010/main" val="42199557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EB0CC1-2785-4B0E-A230-F9599B3E583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2392E3D6-78EC-7079-4D4E-0E91C11F24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0B25EF12-FC68-1661-7108-1E72B462C5C9}"/>
              </a:ext>
            </a:extLst>
          </p:cNvPr>
          <p:cNvSpPr>
            <a:spLocks noGrp="1"/>
          </p:cNvSpPr>
          <p:nvPr>
            <p:ph type="dt" sz="half" idx="10"/>
          </p:nvPr>
        </p:nvSpPr>
        <p:spPr/>
        <p:txBody>
          <a:bodyPr/>
          <a:lstStyle/>
          <a:p>
            <a:fld id="{A86FF35E-E976-4A5A-9E1B-B59F2787E6D5}" type="datetimeFigureOut">
              <a:rPr lang="en-SG" smtClean="0"/>
              <a:t>16/10/2022</a:t>
            </a:fld>
            <a:endParaRPr lang="en-SG"/>
          </a:p>
        </p:txBody>
      </p:sp>
      <p:sp>
        <p:nvSpPr>
          <p:cNvPr id="5" name="Footer Placeholder 4">
            <a:extLst>
              <a:ext uri="{FF2B5EF4-FFF2-40B4-BE49-F238E27FC236}">
                <a16:creationId xmlns:a16="http://schemas.microsoft.com/office/drawing/2014/main" id="{A3D1A528-1F0D-DF55-C051-17F133596BAB}"/>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15EAFAF4-1F08-0839-D84A-10A975E584DC}"/>
              </a:ext>
            </a:extLst>
          </p:cNvPr>
          <p:cNvSpPr>
            <a:spLocks noGrp="1"/>
          </p:cNvSpPr>
          <p:nvPr>
            <p:ph type="sldNum" sz="quarter" idx="12"/>
          </p:nvPr>
        </p:nvSpPr>
        <p:spPr/>
        <p:txBody>
          <a:bodyPr/>
          <a:lstStyle/>
          <a:p>
            <a:fld id="{00EBDFAA-23F4-47EC-8678-64FC6ABA9CB6}" type="slidenum">
              <a:rPr lang="en-SG" smtClean="0"/>
              <a:t>‹#›</a:t>
            </a:fld>
            <a:endParaRPr lang="en-SG"/>
          </a:p>
        </p:txBody>
      </p:sp>
    </p:spTree>
    <p:extLst>
      <p:ext uri="{BB962C8B-B14F-4D97-AF65-F5344CB8AC3E}">
        <p14:creationId xmlns:p14="http://schemas.microsoft.com/office/powerpoint/2010/main" val="29582367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CE535-E02B-FA48-4458-52FAF9E45F42}"/>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3C9C3AA4-2379-77C7-5891-6B89298B4FB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E6EAC439-4713-7237-FC33-78C439DABA0C}"/>
              </a:ext>
            </a:extLst>
          </p:cNvPr>
          <p:cNvSpPr>
            <a:spLocks noGrp="1"/>
          </p:cNvSpPr>
          <p:nvPr>
            <p:ph type="dt" sz="half" idx="10"/>
          </p:nvPr>
        </p:nvSpPr>
        <p:spPr/>
        <p:txBody>
          <a:bodyPr/>
          <a:lstStyle/>
          <a:p>
            <a:fld id="{A86FF35E-E976-4A5A-9E1B-B59F2787E6D5}" type="datetimeFigureOut">
              <a:rPr lang="en-SG" smtClean="0"/>
              <a:t>16/10/2022</a:t>
            </a:fld>
            <a:endParaRPr lang="en-SG"/>
          </a:p>
        </p:txBody>
      </p:sp>
      <p:sp>
        <p:nvSpPr>
          <p:cNvPr id="5" name="Footer Placeholder 4">
            <a:extLst>
              <a:ext uri="{FF2B5EF4-FFF2-40B4-BE49-F238E27FC236}">
                <a16:creationId xmlns:a16="http://schemas.microsoft.com/office/drawing/2014/main" id="{565F5110-CFDF-6509-51A5-0D70C9A53180}"/>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946B9144-B6D1-58F5-FB78-AFEC461E6A79}"/>
              </a:ext>
            </a:extLst>
          </p:cNvPr>
          <p:cNvSpPr>
            <a:spLocks noGrp="1"/>
          </p:cNvSpPr>
          <p:nvPr>
            <p:ph type="sldNum" sz="quarter" idx="12"/>
          </p:nvPr>
        </p:nvSpPr>
        <p:spPr/>
        <p:txBody>
          <a:bodyPr/>
          <a:lstStyle/>
          <a:p>
            <a:fld id="{00EBDFAA-23F4-47EC-8678-64FC6ABA9CB6}" type="slidenum">
              <a:rPr lang="en-SG" smtClean="0"/>
              <a:t>‹#›</a:t>
            </a:fld>
            <a:endParaRPr lang="en-SG"/>
          </a:p>
        </p:txBody>
      </p:sp>
    </p:spTree>
    <p:extLst>
      <p:ext uri="{BB962C8B-B14F-4D97-AF65-F5344CB8AC3E}">
        <p14:creationId xmlns:p14="http://schemas.microsoft.com/office/powerpoint/2010/main" val="23828130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6028EA-4CBA-5D7C-06E2-45FC6DE4FE1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A07FE62D-3920-815C-721A-C158FA578BC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3DC125B1-F729-5A36-501A-637473FB9106}"/>
              </a:ext>
            </a:extLst>
          </p:cNvPr>
          <p:cNvSpPr>
            <a:spLocks noGrp="1"/>
          </p:cNvSpPr>
          <p:nvPr>
            <p:ph type="dt" sz="half" idx="10"/>
          </p:nvPr>
        </p:nvSpPr>
        <p:spPr/>
        <p:txBody>
          <a:bodyPr/>
          <a:lstStyle/>
          <a:p>
            <a:fld id="{A86FF35E-E976-4A5A-9E1B-B59F2787E6D5}" type="datetimeFigureOut">
              <a:rPr lang="en-SG" smtClean="0"/>
              <a:t>16/10/2022</a:t>
            </a:fld>
            <a:endParaRPr lang="en-SG"/>
          </a:p>
        </p:txBody>
      </p:sp>
      <p:sp>
        <p:nvSpPr>
          <p:cNvPr id="5" name="Footer Placeholder 4">
            <a:extLst>
              <a:ext uri="{FF2B5EF4-FFF2-40B4-BE49-F238E27FC236}">
                <a16:creationId xmlns:a16="http://schemas.microsoft.com/office/drawing/2014/main" id="{ADBE7E8C-A3F4-4415-31E0-7DDCCA897C25}"/>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44EA3D97-A112-D59D-B9B9-39D84B126EDA}"/>
              </a:ext>
            </a:extLst>
          </p:cNvPr>
          <p:cNvSpPr>
            <a:spLocks noGrp="1"/>
          </p:cNvSpPr>
          <p:nvPr>
            <p:ph type="sldNum" sz="quarter" idx="12"/>
          </p:nvPr>
        </p:nvSpPr>
        <p:spPr/>
        <p:txBody>
          <a:bodyPr/>
          <a:lstStyle/>
          <a:p>
            <a:fld id="{00EBDFAA-23F4-47EC-8678-64FC6ABA9CB6}" type="slidenum">
              <a:rPr lang="en-SG" smtClean="0"/>
              <a:t>‹#›</a:t>
            </a:fld>
            <a:endParaRPr lang="en-SG"/>
          </a:p>
        </p:txBody>
      </p:sp>
    </p:spTree>
    <p:extLst>
      <p:ext uri="{BB962C8B-B14F-4D97-AF65-F5344CB8AC3E}">
        <p14:creationId xmlns:p14="http://schemas.microsoft.com/office/powerpoint/2010/main" val="6979391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p:txBody>
          <a:bodyPr/>
          <a:lstStyle>
            <a:lvl1pPr algn="l">
              <a:defRPr/>
            </a:lvl1pPr>
          </a:lstStyle>
          <a:p>
            <a:fld id="{ED3D6733-6F27-4404-AB51-585418F146E5}" type="datetimeFigureOut">
              <a:rPr lang="ko-KR" altLang="en-US" smtClean="0"/>
              <a:pPr/>
              <a:t>2022-10-16</a:t>
            </a:fld>
            <a:endParaRPr lang="ko-KR" altLang="en-US"/>
          </a:p>
        </p:txBody>
      </p:sp>
      <p:sp>
        <p:nvSpPr>
          <p:cNvPr id="5" name="바닥글 개체 틀 4"/>
          <p:cNvSpPr>
            <a:spLocks noGrp="1"/>
          </p:cNvSpPr>
          <p:nvPr>
            <p:ph type="ftr" sz="quarter" idx="11"/>
          </p:nvPr>
        </p:nvSpPr>
        <p:spPr/>
        <p:txBody>
          <a:bodyPr/>
          <a:lstStyle>
            <a:lvl1pPr algn="l">
              <a:defRPr/>
            </a:lvl1pPr>
          </a:lstStyle>
          <a:p>
            <a:endParaRPr lang="ko-KR" altLang="en-US"/>
          </a:p>
        </p:txBody>
      </p:sp>
      <p:sp>
        <p:nvSpPr>
          <p:cNvPr id="6" name="슬라이드 번호 개체 틀 5"/>
          <p:cNvSpPr>
            <a:spLocks noGrp="1"/>
          </p:cNvSpPr>
          <p:nvPr>
            <p:ph type="sldNum" sz="quarter" idx="12"/>
          </p:nvPr>
        </p:nvSpPr>
        <p:spPr/>
        <p:txBody>
          <a:bodyPr/>
          <a:lstStyle>
            <a:lvl1pPr algn="l">
              <a:defRPr/>
            </a:lvl1pPr>
          </a:lstStyle>
          <a:p>
            <a:fld id="{EE6BC638-39B7-4287-91A7-2A3DDA573295}" type="slidenum">
              <a:rPr lang="ko-KR" altLang="en-US" smtClean="0"/>
              <a:pPr/>
              <a:t>‹#›</a:t>
            </a:fld>
            <a:endParaRPr lang="ko-KR" altLang="en-US"/>
          </a:p>
        </p:txBody>
      </p:sp>
      <p:sp>
        <p:nvSpPr>
          <p:cNvPr id="9" name="제목 1"/>
          <p:cNvSpPr>
            <a:spLocks noGrp="1"/>
          </p:cNvSpPr>
          <p:nvPr>
            <p:ph type="ctrTitle"/>
          </p:nvPr>
        </p:nvSpPr>
        <p:spPr>
          <a:xfrm>
            <a:off x="609600" y="2393830"/>
            <a:ext cx="10972800" cy="1107178"/>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en-US" altLang="ko-KR" sz="5400" kern="1200" baseline="0" dirty="0">
                <a:solidFill>
                  <a:schemeClr val="bg1"/>
                </a:solidFill>
                <a:effectLst/>
                <a:latin typeface="+mj-lt"/>
                <a:ea typeface="맑은 고딕" pitchFamily="50" charset="-127"/>
                <a:cs typeface="+mj-cs"/>
              </a:defRPr>
            </a:lvl1pPr>
          </a:lstStyle>
          <a:p>
            <a:endParaRPr lang="en-US" altLang="ko-KR" dirty="0"/>
          </a:p>
        </p:txBody>
      </p:sp>
    </p:spTree>
    <p:extLst>
      <p:ext uri="{BB962C8B-B14F-4D97-AF65-F5344CB8AC3E}">
        <p14:creationId xmlns:p14="http://schemas.microsoft.com/office/powerpoint/2010/main" val="13428802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6146"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2022-10-16</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2569532" y="2708921"/>
            <a:ext cx="7052936" cy="1296144"/>
          </a:xfrm>
          <a:noFill/>
          <a:ln w="9525">
            <a:noFill/>
            <a:miter lim="800000"/>
            <a:headEnd/>
            <a:tailEnd/>
          </a:ln>
        </p:spPr>
        <p:txBody>
          <a:bodyPr vert="horz" wrap="square" lIns="91440" tIns="45720" rIns="91440" bIns="45720" numCol="1" rtlCol="0" anchor="ctr"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kern="1200" baseline="0" dirty="0">
                <a:solidFill>
                  <a:schemeClr val="bg1"/>
                </a:solidFill>
                <a:effectLst/>
                <a:latin typeface="+mj-lt"/>
                <a:ea typeface="맑은 고딕" pitchFamily="50" charset="-127"/>
                <a:cs typeface="+mj-cs"/>
              </a:defRPr>
            </a:lvl1pPr>
          </a:lstStyle>
          <a:p>
            <a:endParaRPr lang="en-US" altLang="ko-KR"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5122"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날짜 개체 틀 3"/>
          <p:cNvSpPr>
            <a:spLocks noGrp="1"/>
          </p:cNvSpPr>
          <p:nvPr>
            <p:ph type="dt" sz="half" idx="10"/>
          </p:nvPr>
        </p:nvSpPr>
        <p:spPr>
          <a:xfrm>
            <a:off x="609600" y="6500835"/>
            <a:ext cx="2844800" cy="220641"/>
          </a:xfrm>
        </p:spPr>
        <p:txBody>
          <a:bodyPr/>
          <a:lstStyle/>
          <a:p>
            <a:fld id="{ED3D6733-6F27-4404-AB51-585418F146E5}" type="datetimeFigureOut">
              <a:rPr lang="ko-KR" altLang="en-US" smtClean="0"/>
              <a:pPr/>
              <a:t>2022-10-16</a:t>
            </a:fld>
            <a:endParaRPr lang="ko-KR" altLang="en-US"/>
          </a:p>
        </p:txBody>
      </p:sp>
      <p:sp>
        <p:nvSpPr>
          <p:cNvPr id="5" name="바닥글 개체 틀 4"/>
          <p:cNvSpPr>
            <a:spLocks noGrp="1"/>
          </p:cNvSpPr>
          <p:nvPr>
            <p:ph type="ftr" sz="quarter" idx="11"/>
          </p:nvPr>
        </p:nvSpPr>
        <p:spPr>
          <a:xfrm>
            <a:off x="4165600" y="6500835"/>
            <a:ext cx="3860800" cy="220641"/>
          </a:xfrm>
        </p:spPr>
        <p:txBody>
          <a:bodyPr/>
          <a:lstStyle/>
          <a:p>
            <a:endParaRPr lang="ko-KR" altLang="en-US"/>
          </a:p>
        </p:txBody>
      </p:sp>
      <p:sp>
        <p:nvSpPr>
          <p:cNvPr id="6" name="슬라이드 번호 개체 틀 5"/>
          <p:cNvSpPr>
            <a:spLocks noGrp="1"/>
          </p:cNvSpPr>
          <p:nvPr>
            <p:ph type="sldNum" sz="quarter" idx="12"/>
          </p:nvPr>
        </p:nvSpPr>
        <p:spPr>
          <a:xfrm>
            <a:off x="8737600" y="6500835"/>
            <a:ext cx="2844800" cy="220641"/>
          </a:xfrm>
        </p:spPr>
        <p:txBody>
          <a:bodyPr/>
          <a:lstStyle/>
          <a:p>
            <a:fld id="{EE6BC638-39B7-4287-91A7-2A3DDA573295}" type="slidenum">
              <a:rPr lang="ko-KR" altLang="en-US" smtClean="0"/>
              <a:pPr/>
              <a:t>‹#›</a:t>
            </a:fld>
            <a:endParaRPr lang="ko-KR" altLang="en-US"/>
          </a:p>
        </p:txBody>
      </p:sp>
      <p:sp>
        <p:nvSpPr>
          <p:cNvPr id="11" name="내용 개체 틀 2"/>
          <p:cNvSpPr>
            <a:spLocks noGrp="1"/>
          </p:cNvSpPr>
          <p:nvPr>
            <p:ph idx="1"/>
          </p:nvPr>
        </p:nvSpPr>
        <p:spPr>
          <a:xfrm>
            <a:off x="527382" y="1196752"/>
            <a:ext cx="11203367" cy="5169718"/>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8" name="제목 1"/>
          <p:cNvSpPr>
            <a:spLocks noGrp="1"/>
          </p:cNvSpPr>
          <p:nvPr>
            <p:ph type="title"/>
          </p:nvPr>
        </p:nvSpPr>
        <p:spPr>
          <a:xfrm>
            <a:off x="239349" y="87429"/>
            <a:ext cx="1021492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4098"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a:xfrm>
            <a:off x="239349" y="87429"/>
            <a:ext cx="1021492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p>
            <a:fld id="{ED3D6733-6F27-4404-AB51-585418F146E5}" type="datetimeFigureOut">
              <a:rPr lang="ko-KR" altLang="en-US" smtClean="0"/>
              <a:pPr/>
              <a:t>2022-10-16</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527382" y="1196752"/>
            <a:ext cx="11203367" cy="5169718"/>
          </a:xfrm>
        </p:spPr>
        <p:txBody>
          <a:bodyPr>
            <a:normAutofit/>
          </a:bodyPr>
          <a:lstStyle>
            <a:lvl1pPr algn="l">
              <a:buNone/>
              <a:defRPr sz="1600" i="1" baseline="0">
                <a:solidFill>
                  <a:schemeClr val="tx1">
                    <a:lumMod val="65000"/>
                    <a:lumOff val="35000"/>
                  </a:schemeClr>
                </a:solidFill>
                <a:latin typeface="+mj-lt"/>
                <a:ea typeface="맑은 고딕" pitchFamily="50" charset="-127"/>
              </a:defRPr>
            </a:lvl1pPr>
            <a:lvl2pPr algn="l">
              <a:buNone/>
              <a:defRPr sz="1600" i="1" baseline="0">
                <a:solidFill>
                  <a:schemeClr val="tx1">
                    <a:lumMod val="65000"/>
                    <a:lumOff val="35000"/>
                  </a:schemeClr>
                </a:solidFill>
                <a:latin typeface="+mj-lt"/>
                <a:ea typeface="맑은 고딕" pitchFamily="50" charset="-127"/>
              </a:defRPr>
            </a:lvl2pPr>
            <a:lvl3pPr algn="l">
              <a:buNone/>
              <a:defRPr sz="1600" i="1" baseline="0">
                <a:solidFill>
                  <a:schemeClr val="tx1">
                    <a:lumMod val="65000"/>
                    <a:lumOff val="35000"/>
                  </a:schemeClr>
                </a:solidFill>
                <a:latin typeface="+mj-lt"/>
                <a:ea typeface="맑은 고딕" pitchFamily="50" charset="-127"/>
              </a:defRPr>
            </a:lvl3pPr>
            <a:lvl4pPr algn="l">
              <a:buNone/>
              <a:defRPr sz="1600" i="1" baseline="0">
                <a:solidFill>
                  <a:schemeClr val="tx1">
                    <a:lumMod val="65000"/>
                    <a:lumOff val="35000"/>
                  </a:schemeClr>
                </a:solidFill>
                <a:latin typeface="+mj-lt"/>
                <a:ea typeface="맑은 고딕" pitchFamily="50" charset="-127"/>
              </a:defRPr>
            </a:lvl4pPr>
            <a:lvl5pPr algn="l">
              <a:buNone/>
              <a:defRPr sz="1600" i="1" baseline="0">
                <a:solidFill>
                  <a:schemeClr val="tx1">
                    <a:lumMod val="65000"/>
                    <a:lumOff val="35000"/>
                  </a:schemeClr>
                </a:solidFill>
                <a:latin typeface="+mj-lt"/>
                <a:ea typeface="맑은 고딕"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8" name="날짜 개체 틀 1"/>
          <p:cNvSpPr>
            <a:spLocks noGrp="1"/>
          </p:cNvSpPr>
          <p:nvPr>
            <p:ph type="dt" sz="half" idx="10"/>
          </p:nvPr>
        </p:nvSpPr>
        <p:spPr>
          <a:xfrm>
            <a:off x="609600" y="6429397"/>
            <a:ext cx="2844800" cy="292079"/>
          </a:xfrm>
        </p:spPr>
        <p:txBody>
          <a:bodyPr/>
          <a:lstStyle/>
          <a:p>
            <a:fld id="{ED3D6733-6F27-4404-AB51-585418F146E5}" type="datetimeFigureOut">
              <a:rPr lang="ko-KR" altLang="en-US" smtClean="0"/>
              <a:pPr/>
              <a:t>2022-10-16</a:t>
            </a:fld>
            <a:endParaRPr lang="ko-KR" altLang="en-US"/>
          </a:p>
        </p:txBody>
      </p:sp>
      <p:sp>
        <p:nvSpPr>
          <p:cNvPr id="9" name="바닥글 개체 틀 2"/>
          <p:cNvSpPr>
            <a:spLocks noGrp="1"/>
          </p:cNvSpPr>
          <p:nvPr>
            <p:ph type="ftr" sz="quarter" idx="11"/>
          </p:nvPr>
        </p:nvSpPr>
        <p:spPr>
          <a:xfrm>
            <a:off x="4165600" y="6429397"/>
            <a:ext cx="3860800" cy="292079"/>
          </a:xfrm>
        </p:spPr>
        <p:txBody>
          <a:bodyPr/>
          <a:lstStyle/>
          <a:p>
            <a:endParaRPr lang="ko-KR" altLang="en-US"/>
          </a:p>
        </p:txBody>
      </p:sp>
      <p:sp>
        <p:nvSpPr>
          <p:cNvPr id="10" name="슬라이드 번호 개체 틀 3"/>
          <p:cNvSpPr>
            <a:spLocks noGrp="1"/>
          </p:cNvSpPr>
          <p:nvPr>
            <p:ph type="sldNum" sz="quarter" idx="12"/>
          </p:nvPr>
        </p:nvSpPr>
        <p:spPr>
          <a:xfrm>
            <a:off x="8737600" y="6429397"/>
            <a:ext cx="2844800" cy="292079"/>
          </a:xfrm>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5"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2022-10-16</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DA3D4-CDE1-70B3-810B-B5C6A02FE1C6}"/>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7189F846-6ECD-B269-A164-7EAA77F4426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B4BE474C-53BA-8B25-17B4-1DF0C3287FCA}"/>
              </a:ext>
            </a:extLst>
          </p:cNvPr>
          <p:cNvSpPr>
            <a:spLocks noGrp="1"/>
          </p:cNvSpPr>
          <p:nvPr>
            <p:ph type="dt" sz="half" idx="10"/>
          </p:nvPr>
        </p:nvSpPr>
        <p:spPr/>
        <p:txBody>
          <a:bodyPr/>
          <a:lstStyle/>
          <a:p>
            <a:fld id="{A86FF35E-E976-4A5A-9E1B-B59F2787E6D5}" type="datetimeFigureOut">
              <a:rPr lang="en-SG" smtClean="0"/>
              <a:t>16/10/2022</a:t>
            </a:fld>
            <a:endParaRPr lang="en-SG"/>
          </a:p>
        </p:txBody>
      </p:sp>
      <p:sp>
        <p:nvSpPr>
          <p:cNvPr id="5" name="Footer Placeholder 4">
            <a:extLst>
              <a:ext uri="{FF2B5EF4-FFF2-40B4-BE49-F238E27FC236}">
                <a16:creationId xmlns:a16="http://schemas.microsoft.com/office/drawing/2014/main" id="{A7691DC3-BC22-3155-CF88-63FF5814E53E}"/>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33E84724-528F-B5A8-7063-F5939853E529}"/>
              </a:ext>
            </a:extLst>
          </p:cNvPr>
          <p:cNvSpPr>
            <a:spLocks noGrp="1"/>
          </p:cNvSpPr>
          <p:nvPr>
            <p:ph type="sldNum" sz="quarter" idx="12"/>
          </p:nvPr>
        </p:nvSpPr>
        <p:spPr/>
        <p:txBody>
          <a:bodyPr/>
          <a:lstStyle/>
          <a:p>
            <a:fld id="{00EBDFAA-23F4-47EC-8678-64FC6ABA9CB6}" type="slidenum">
              <a:rPr lang="en-SG" smtClean="0"/>
              <a:t>‹#›</a:t>
            </a:fld>
            <a:endParaRPr lang="en-SG"/>
          </a:p>
        </p:txBody>
      </p:sp>
    </p:spTree>
    <p:extLst>
      <p:ext uri="{BB962C8B-B14F-4D97-AF65-F5344CB8AC3E}">
        <p14:creationId xmlns:p14="http://schemas.microsoft.com/office/powerpoint/2010/main" val="4167919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5DAD44-8806-4EFF-73CD-4F5D71ACEE3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95468CC1-093D-0E09-7507-D226B0D23D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BF7977-40EB-264B-FF5B-42C08DDA2916}"/>
              </a:ext>
            </a:extLst>
          </p:cNvPr>
          <p:cNvSpPr>
            <a:spLocks noGrp="1"/>
          </p:cNvSpPr>
          <p:nvPr>
            <p:ph type="dt" sz="half" idx="10"/>
          </p:nvPr>
        </p:nvSpPr>
        <p:spPr/>
        <p:txBody>
          <a:bodyPr/>
          <a:lstStyle/>
          <a:p>
            <a:fld id="{A86FF35E-E976-4A5A-9E1B-B59F2787E6D5}" type="datetimeFigureOut">
              <a:rPr lang="en-SG" smtClean="0"/>
              <a:t>16/10/2022</a:t>
            </a:fld>
            <a:endParaRPr lang="en-SG"/>
          </a:p>
        </p:txBody>
      </p:sp>
      <p:sp>
        <p:nvSpPr>
          <p:cNvPr id="5" name="Footer Placeholder 4">
            <a:extLst>
              <a:ext uri="{FF2B5EF4-FFF2-40B4-BE49-F238E27FC236}">
                <a16:creationId xmlns:a16="http://schemas.microsoft.com/office/drawing/2014/main" id="{66A99641-BEF3-88CA-AF49-2E40E4F1CE9D}"/>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ECB6CA03-2235-B60C-9270-0AC0E05530C2}"/>
              </a:ext>
            </a:extLst>
          </p:cNvPr>
          <p:cNvSpPr>
            <a:spLocks noGrp="1"/>
          </p:cNvSpPr>
          <p:nvPr>
            <p:ph type="sldNum" sz="quarter" idx="12"/>
          </p:nvPr>
        </p:nvSpPr>
        <p:spPr/>
        <p:txBody>
          <a:bodyPr/>
          <a:lstStyle/>
          <a:p>
            <a:fld id="{00EBDFAA-23F4-47EC-8678-64FC6ABA9CB6}" type="slidenum">
              <a:rPr lang="en-SG" smtClean="0"/>
              <a:t>‹#›</a:t>
            </a:fld>
            <a:endParaRPr lang="en-SG"/>
          </a:p>
        </p:txBody>
      </p:sp>
    </p:spTree>
    <p:extLst>
      <p:ext uri="{BB962C8B-B14F-4D97-AF65-F5344CB8AC3E}">
        <p14:creationId xmlns:p14="http://schemas.microsoft.com/office/powerpoint/2010/main" val="469384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136CA-2FC9-7797-28C6-A42A52560F01}"/>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7CA58F5E-4450-75DC-2684-7DC048E9162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40584A2C-BA3B-5949-27DB-EA7920BFD2A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FA754D58-53D8-6A79-F678-319B8198469C}"/>
              </a:ext>
            </a:extLst>
          </p:cNvPr>
          <p:cNvSpPr>
            <a:spLocks noGrp="1"/>
          </p:cNvSpPr>
          <p:nvPr>
            <p:ph type="dt" sz="half" idx="10"/>
          </p:nvPr>
        </p:nvSpPr>
        <p:spPr/>
        <p:txBody>
          <a:bodyPr/>
          <a:lstStyle/>
          <a:p>
            <a:fld id="{A86FF35E-E976-4A5A-9E1B-B59F2787E6D5}" type="datetimeFigureOut">
              <a:rPr lang="en-SG" smtClean="0"/>
              <a:t>16/10/2022</a:t>
            </a:fld>
            <a:endParaRPr lang="en-SG"/>
          </a:p>
        </p:txBody>
      </p:sp>
      <p:sp>
        <p:nvSpPr>
          <p:cNvPr id="6" name="Footer Placeholder 5">
            <a:extLst>
              <a:ext uri="{FF2B5EF4-FFF2-40B4-BE49-F238E27FC236}">
                <a16:creationId xmlns:a16="http://schemas.microsoft.com/office/drawing/2014/main" id="{779A1197-96F8-DCF5-8072-E572B7793C2E}"/>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73064C03-70C7-95ED-40B4-874851F37716}"/>
              </a:ext>
            </a:extLst>
          </p:cNvPr>
          <p:cNvSpPr>
            <a:spLocks noGrp="1"/>
          </p:cNvSpPr>
          <p:nvPr>
            <p:ph type="sldNum" sz="quarter" idx="12"/>
          </p:nvPr>
        </p:nvSpPr>
        <p:spPr/>
        <p:txBody>
          <a:bodyPr/>
          <a:lstStyle/>
          <a:p>
            <a:fld id="{00EBDFAA-23F4-47EC-8678-64FC6ABA9CB6}" type="slidenum">
              <a:rPr lang="en-SG" smtClean="0"/>
              <a:t>‹#›</a:t>
            </a:fld>
            <a:endParaRPr lang="en-SG"/>
          </a:p>
        </p:txBody>
      </p:sp>
    </p:spTree>
    <p:extLst>
      <p:ext uri="{BB962C8B-B14F-4D97-AF65-F5344CB8AC3E}">
        <p14:creationId xmlns:p14="http://schemas.microsoft.com/office/powerpoint/2010/main" val="182354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14CFD0-E880-7157-2CCE-640A27FA7754}"/>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83528E66-DEE8-4A06-6155-C6CCD2DE97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8E6EF4-B50A-D9BA-C476-509EC3C3E2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DFC25615-76C2-1311-1D35-3067F4C7F59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F821876-E992-D43E-17E5-48D9EA57C7E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689AB49B-2062-F194-199F-4E96B454A6BC}"/>
              </a:ext>
            </a:extLst>
          </p:cNvPr>
          <p:cNvSpPr>
            <a:spLocks noGrp="1"/>
          </p:cNvSpPr>
          <p:nvPr>
            <p:ph type="dt" sz="half" idx="10"/>
          </p:nvPr>
        </p:nvSpPr>
        <p:spPr/>
        <p:txBody>
          <a:bodyPr/>
          <a:lstStyle/>
          <a:p>
            <a:fld id="{A86FF35E-E976-4A5A-9E1B-B59F2787E6D5}" type="datetimeFigureOut">
              <a:rPr lang="en-SG" smtClean="0"/>
              <a:t>16/10/2022</a:t>
            </a:fld>
            <a:endParaRPr lang="en-SG"/>
          </a:p>
        </p:txBody>
      </p:sp>
      <p:sp>
        <p:nvSpPr>
          <p:cNvPr id="8" name="Footer Placeholder 7">
            <a:extLst>
              <a:ext uri="{FF2B5EF4-FFF2-40B4-BE49-F238E27FC236}">
                <a16:creationId xmlns:a16="http://schemas.microsoft.com/office/drawing/2014/main" id="{A0AABED0-7786-3052-CA72-AC37084A2F77}"/>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4C4F621D-D323-FC64-1E84-43B8AAD7D539}"/>
              </a:ext>
            </a:extLst>
          </p:cNvPr>
          <p:cNvSpPr>
            <a:spLocks noGrp="1"/>
          </p:cNvSpPr>
          <p:nvPr>
            <p:ph type="sldNum" sz="quarter" idx="12"/>
          </p:nvPr>
        </p:nvSpPr>
        <p:spPr/>
        <p:txBody>
          <a:bodyPr/>
          <a:lstStyle/>
          <a:p>
            <a:fld id="{00EBDFAA-23F4-47EC-8678-64FC6ABA9CB6}" type="slidenum">
              <a:rPr lang="en-SG" smtClean="0"/>
              <a:t>‹#›</a:t>
            </a:fld>
            <a:endParaRPr lang="en-SG"/>
          </a:p>
        </p:txBody>
      </p:sp>
    </p:spTree>
    <p:extLst>
      <p:ext uri="{BB962C8B-B14F-4D97-AF65-F5344CB8AC3E}">
        <p14:creationId xmlns:p14="http://schemas.microsoft.com/office/powerpoint/2010/main" val="7556089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8DEA5-4DA5-0CFC-F5A2-69984F65AD76}"/>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46F3E960-F07B-2385-20BA-0EE8569D81FE}"/>
              </a:ext>
            </a:extLst>
          </p:cNvPr>
          <p:cNvSpPr>
            <a:spLocks noGrp="1"/>
          </p:cNvSpPr>
          <p:nvPr>
            <p:ph type="dt" sz="half" idx="10"/>
          </p:nvPr>
        </p:nvSpPr>
        <p:spPr/>
        <p:txBody>
          <a:bodyPr/>
          <a:lstStyle/>
          <a:p>
            <a:fld id="{A86FF35E-E976-4A5A-9E1B-B59F2787E6D5}" type="datetimeFigureOut">
              <a:rPr lang="en-SG" smtClean="0"/>
              <a:t>16/10/2022</a:t>
            </a:fld>
            <a:endParaRPr lang="en-SG"/>
          </a:p>
        </p:txBody>
      </p:sp>
      <p:sp>
        <p:nvSpPr>
          <p:cNvPr id="4" name="Footer Placeholder 3">
            <a:extLst>
              <a:ext uri="{FF2B5EF4-FFF2-40B4-BE49-F238E27FC236}">
                <a16:creationId xmlns:a16="http://schemas.microsoft.com/office/drawing/2014/main" id="{C0BAFEC8-B969-5BAD-EE16-1BE04A0CBFAD}"/>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8A298446-6531-260D-1D7F-F6735BFA3C00}"/>
              </a:ext>
            </a:extLst>
          </p:cNvPr>
          <p:cNvSpPr>
            <a:spLocks noGrp="1"/>
          </p:cNvSpPr>
          <p:nvPr>
            <p:ph type="sldNum" sz="quarter" idx="12"/>
          </p:nvPr>
        </p:nvSpPr>
        <p:spPr/>
        <p:txBody>
          <a:bodyPr/>
          <a:lstStyle/>
          <a:p>
            <a:fld id="{00EBDFAA-23F4-47EC-8678-64FC6ABA9CB6}" type="slidenum">
              <a:rPr lang="en-SG" smtClean="0"/>
              <a:t>‹#›</a:t>
            </a:fld>
            <a:endParaRPr lang="en-SG"/>
          </a:p>
        </p:txBody>
      </p:sp>
    </p:spTree>
    <p:extLst>
      <p:ext uri="{BB962C8B-B14F-4D97-AF65-F5344CB8AC3E}">
        <p14:creationId xmlns:p14="http://schemas.microsoft.com/office/powerpoint/2010/main" val="8164509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BA143E-7239-24D5-6A80-FAA8C0A253E8}"/>
              </a:ext>
            </a:extLst>
          </p:cNvPr>
          <p:cNvSpPr>
            <a:spLocks noGrp="1"/>
          </p:cNvSpPr>
          <p:nvPr>
            <p:ph type="dt" sz="half" idx="10"/>
          </p:nvPr>
        </p:nvSpPr>
        <p:spPr/>
        <p:txBody>
          <a:bodyPr/>
          <a:lstStyle/>
          <a:p>
            <a:fld id="{A86FF35E-E976-4A5A-9E1B-B59F2787E6D5}" type="datetimeFigureOut">
              <a:rPr lang="en-SG" smtClean="0"/>
              <a:t>16/10/2022</a:t>
            </a:fld>
            <a:endParaRPr lang="en-SG"/>
          </a:p>
        </p:txBody>
      </p:sp>
      <p:sp>
        <p:nvSpPr>
          <p:cNvPr id="3" name="Footer Placeholder 2">
            <a:extLst>
              <a:ext uri="{FF2B5EF4-FFF2-40B4-BE49-F238E27FC236}">
                <a16:creationId xmlns:a16="http://schemas.microsoft.com/office/drawing/2014/main" id="{E60B6A7D-522C-979A-0B9D-772A9A95ACDF}"/>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3D3A9922-9C0F-70DA-9D82-3FAEB719D312}"/>
              </a:ext>
            </a:extLst>
          </p:cNvPr>
          <p:cNvSpPr>
            <a:spLocks noGrp="1"/>
          </p:cNvSpPr>
          <p:nvPr>
            <p:ph type="sldNum" sz="quarter" idx="12"/>
          </p:nvPr>
        </p:nvSpPr>
        <p:spPr/>
        <p:txBody>
          <a:bodyPr/>
          <a:lstStyle/>
          <a:p>
            <a:fld id="{00EBDFAA-23F4-47EC-8678-64FC6ABA9CB6}" type="slidenum">
              <a:rPr lang="en-SG" smtClean="0"/>
              <a:t>‹#›</a:t>
            </a:fld>
            <a:endParaRPr lang="en-SG"/>
          </a:p>
        </p:txBody>
      </p:sp>
    </p:spTree>
    <p:extLst>
      <p:ext uri="{BB962C8B-B14F-4D97-AF65-F5344CB8AC3E}">
        <p14:creationId xmlns:p14="http://schemas.microsoft.com/office/powerpoint/2010/main" val="31545453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798A8-D3E8-7F2C-FAFD-99A5D30C072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CC893835-C798-C43F-5910-6E028B806A7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CEFFB524-9793-D711-2431-DB1C9D068F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CF2A71-EDCE-A5F6-D822-1BADB040963A}"/>
              </a:ext>
            </a:extLst>
          </p:cNvPr>
          <p:cNvSpPr>
            <a:spLocks noGrp="1"/>
          </p:cNvSpPr>
          <p:nvPr>
            <p:ph type="dt" sz="half" idx="10"/>
          </p:nvPr>
        </p:nvSpPr>
        <p:spPr/>
        <p:txBody>
          <a:bodyPr/>
          <a:lstStyle/>
          <a:p>
            <a:fld id="{A86FF35E-E976-4A5A-9E1B-B59F2787E6D5}" type="datetimeFigureOut">
              <a:rPr lang="en-SG" smtClean="0"/>
              <a:t>16/10/2022</a:t>
            </a:fld>
            <a:endParaRPr lang="en-SG"/>
          </a:p>
        </p:txBody>
      </p:sp>
      <p:sp>
        <p:nvSpPr>
          <p:cNvPr id="6" name="Footer Placeholder 5">
            <a:extLst>
              <a:ext uri="{FF2B5EF4-FFF2-40B4-BE49-F238E27FC236}">
                <a16:creationId xmlns:a16="http://schemas.microsoft.com/office/drawing/2014/main" id="{DAE42FC5-2134-BD63-7A81-0475A8620FEC}"/>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FE51446C-726E-3F3D-019B-E421846CBFF9}"/>
              </a:ext>
            </a:extLst>
          </p:cNvPr>
          <p:cNvSpPr>
            <a:spLocks noGrp="1"/>
          </p:cNvSpPr>
          <p:nvPr>
            <p:ph type="sldNum" sz="quarter" idx="12"/>
          </p:nvPr>
        </p:nvSpPr>
        <p:spPr/>
        <p:txBody>
          <a:bodyPr/>
          <a:lstStyle/>
          <a:p>
            <a:fld id="{00EBDFAA-23F4-47EC-8678-64FC6ABA9CB6}" type="slidenum">
              <a:rPr lang="en-SG" smtClean="0"/>
              <a:t>‹#›</a:t>
            </a:fld>
            <a:endParaRPr lang="en-SG"/>
          </a:p>
        </p:txBody>
      </p:sp>
    </p:spTree>
    <p:extLst>
      <p:ext uri="{BB962C8B-B14F-4D97-AF65-F5344CB8AC3E}">
        <p14:creationId xmlns:p14="http://schemas.microsoft.com/office/powerpoint/2010/main" val="37921666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3A3F4-5BA8-6B91-CB3A-B4AB297FCB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C51C0161-55EE-9BD4-4B44-57AEB1F483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F337A15C-B742-2BD0-CFC6-008B58E437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B59F87-DB91-9440-FE17-BF08029E7D59}"/>
              </a:ext>
            </a:extLst>
          </p:cNvPr>
          <p:cNvSpPr>
            <a:spLocks noGrp="1"/>
          </p:cNvSpPr>
          <p:nvPr>
            <p:ph type="dt" sz="half" idx="10"/>
          </p:nvPr>
        </p:nvSpPr>
        <p:spPr/>
        <p:txBody>
          <a:bodyPr/>
          <a:lstStyle/>
          <a:p>
            <a:fld id="{A86FF35E-E976-4A5A-9E1B-B59F2787E6D5}" type="datetimeFigureOut">
              <a:rPr lang="en-SG" smtClean="0"/>
              <a:t>16/10/2022</a:t>
            </a:fld>
            <a:endParaRPr lang="en-SG"/>
          </a:p>
        </p:txBody>
      </p:sp>
      <p:sp>
        <p:nvSpPr>
          <p:cNvPr id="6" name="Footer Placeholder 5">
            <a:extLst>
              <a:ext uri="{FF2B5EF4-FFF2-40B4-BE49-F238E27FC236}">
                <a16:creationId xmlns:a16="http://schemas.microsoft.com/office/drawing/2014/main" id="{5E417711-FBDC-76C5-1C40-A92DFC804B40}"/>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DBB9B407-03CA-9043-D674-10DCDD818629}"/>
              </a:ext>
            </a:extLst>
          </p:cNvPr>
          <p:cNvSpPr>
            <a:spLocks noGrp="1"/>
          </p:cNvSpPr>
          <p:nvPr>
            <p:ph type="sldNum" sz="quarter" idx="12"/>
          </p:nvPr>
        </p:nvSpPr>
        <p:spPr/>
        <p:txBody>
          <a:bodyPr/>
          <a:lstStyle/>
          <a:p>
            <a:fld id="{00EBDFAA-23F4-47EC-8678-64FC6ABA9CB6}" type="slidenum">
              <a:rPr lang="en-SG" smtClean="0"/>
              <a:t>‹#›</a:t>
            </a:fld>
            <a:endParaRPr lang="en-SG"/>
          </a:p>
        </p:txBody>
      </p:sp>
    </p:spTree>
    <p:extLst>
      <p:ext uri="{BB962C8B-B14F-4D97-AF65-F5344CB8AC3E}">
        <p14:creationId xmlns:p14="http://schemas.microsoft.com/office/powerpoint/2010/main" val="10634527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theme" Target="../theme/theme2.xml"/><Relationship Id="rId5" Type="http://schemas.openxmlformats.org/officeDocument/2006/relationships/slideLayout" Target="../slideLayouts/slideLayout17.xml"/><Relationship Id="rId4"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98ABEC-76B2-47E6-8B88-EDB55F72C1F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C69D62FA-B7A4-C1FD-ECCE-51935C471B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08F4FC65-D332-DF9E-2EAA-6D8D2DB85D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6FF35E-E976-4A5A-9E1B-B59F2787E6D5}" type="datetimeFigureOut">
              <a:rPr lang="en-SG" smtClean="0"/>
              <a:t>16/10/2022</a:t>
            </a:fld>
            <a:endParaRPr lang="en-SG"/>
          </a:p>
        </p:txBody>
      </p:sp>
      <p:sp>
        <p:nvSpPr>
          <p:cNvPr id="5" name="Footer Placeholder 4">
            <a:extLst>
              <a:ext uri="{FF2B5EF4-FFF2-40B4-BE49-F238E27FC236}">
                <a16:creationId xmlns:a16="http://schemas.microsoft.com/office/drawing/2014/main" id="{90307A95-6F28-E961-F6E8-777ABDBC2A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4ADD9452-3266-56DA-34AE-0B52024ACB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EBDFAA-23F4-47EC-8678-64FC6ABA9CB6}" type="slidenum">
              <a:rPr lang="en-SG" smtClean="0"/>
              <a:t>‹#›</a:t>
            </a:fld>
            <a:endParaRPr lang="en-SG"/>
          </a:p>
        </p:txBody>
      </p:sp>
    </p:spTree>
    <p:extLst>
      <p:ext uri="{BB962C8B-B14F-4D97-AF65-F5344CB8AC3E}">
        <p14:creationId xmlns:p14="http://schemas.microsoft.com/office/powerpoint/2010/main" val="83474657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3" r:id="rId3"/>
    <p:sldLayoutId id="2147483652" r:id="rId4"/>
    <p:sldLayoutId id="2147483653" r:id="rId5"/>
    <p:sldLayoutId id="2147483654" r:id="rId6"/>
    <p:sldLayoutId id="2147483662" r:id="rId7"/>
    <p:sldLayoutId id="2147483664" r:id="rId8"/>
    <p:sldLayoutId id="2147483666"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600" y="19026"/>
            <a:ext cx="10972800" cy="796908"/>
          </a:xfrm>
          <a:prstGeom prst="rect">
            <a:avLst/>
          </a:prstGeom>
        </p:spPr>
        <p:txBody>
          <a:bodyPr vert="horz" lIns="91440" tIns="45720" rIns="91440" bIns="45720"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600" y="1062021"/>
            <a:ext cx="109728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600" y="6429397"/>
            <a:ext cx="28448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2022-10-16</a:t>
            </a:fld>
            <a:endParaRPr lang="ko-KR" altLang="en-US"/>
          </a:p>
        </p:txBody>
      </p:sp>
      <p:sp>
        <p:nvSpPr>
          <p:cNvPr id="5" name="바닥글 개체 틀 4"/>
          <p:cNvSpPr>
            <a:spLocks noGrp="1"/>
          </p:cNvSpPr>
          <p:nvPr>
            <p:ph type="ftr" sz="quarter" idx="3"/>
          </p:nvPr>
        </p:nvSpPr>
        <p:spPr>
          <a:xfrm>
            <a:off x="4165600" y="6429397"/>
            <a:ext cx="38608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7600" y="6429397"/>
            <a:ext cx="28448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57" r:id="rId1"/>
    <p:sldLayoutId id="2147483650" r:id="rId2"/>
    <p:sldLayoutId id="2147483656" r:id="rId3"/>
    <p:sldLayoutId id="2147483651" r:id="rId4"/>
    <p:sldLayoutId id="2147483655" r:id="rId5"/>
  </p:sldLayoutIdLst>
  <p:txStyles>
    <p:titleStyle>
      <a:lvl1pPr algn="l" defTabSz="914400" rtl="0" eaLnBrk="1" latinLnBrk="1" hangingPunct="1">
        <a:spcBef>
          <a:spcPct val="0"/>
        </a:spcBef>
        <a:buNone/>
        <a:defRPr lang="ko-KR" altLang="en-US" sz="3500" kern="1200">
          <a:solidFill>
            <a:sysClr val="windowText" lastClr="000000"/>
          </a:solidFill>
          <a:latin typeface="맑은 고딕" pitchFamily="50" charset="-127"/>
          <a:ea typeface="맑은 고딕"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itchFamily="50" charset="-127"/>
          <a:ea typeface="맑은 고딕"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itchFamily="50" charset="-127"/>
          <a:ea typeface="맑은 고딕"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itchFamily="50" charset="-127"/>
          <a:ea typeface="맑은 고딕"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810572" y="2393626"/>
            <a:ext cx="10972800" cy="1107178"/>
          </a:xfrm>
        </p:spPr>
        <p:txBody>
          <a:bodyPr/>
          <a:lstStyle/>
          <a:p>
            <a:r>
              <a:rPr lang="en-US" altLang="ko-KR" dirty="0"/>
              <a:t>DATA SENSING FROM SPACE</a:t>
            </a:r>
            <a:endParaRPr lang="ko-KR" altLang="en-US" dirty="0"/>
          </a:p>
        </p:txBody>
      </p:sp>
      <p:sp>
        <p:nvSpPr>
          <p:cNvPr id="2" name="TextBox 1">
            <a:extLst>
              <a:ext uri="{FF2B5EF4-FFF2-40B4-BE49-F238E27FC236}">
                <a16:creationId xmlns:a16="http://schemas.microsoft.com/office/drawing/2014/main" id="{606C64BC-3B26-2098-611A-56528BD53EB2}"/>
              </a:ext>
            </a:extLst>
          </p:cNvPr>
          <p:cNvSpPr txBox="1"/>
          <p:nvPr/>
        </p:nvSpPr>
        <p:spPr>
          <a:xfrm>
            <a:off x="2526891" y="5899355"/>
            <a:ext cx="3411794" cy="369332"/>
          </a:xfrm>
          <a:prstGeom prst="rect">
            <a:avLst/>
          </a:prstGeom>
          <a:noFill/>
        </p:spPr>
        <p:txBody>
          <a:bodyPr wrap="square" rtlCol="0">
            <a:spAutoFit/>
          </a:bodyPr>
          <a:lstStyle/>
          <a:p>
            <a:r>
              <a:rPr lang="en-SG" dirty="0"/>
              <a:t>Srivatsan </a:t>
            </a:r>
            <a:r>
              <a:rPr lang="en-SG" dirty="0" err="1"/>
              <a:t>Madapuzi</a:t>
            </a:r>
            <a:r>
              <a:rPr lang="en-SG" dirty="0"/>
              <a:t> Srinivasan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4F34552-226E-6930-AB4D-B01E2DA3A34F}"/>
              </a:ext>
            </a:extLst>
          </p:cNvPr>
          <p:cNvSpPr>
            <a:spLocks noGrp="1"/>
          </p:cNvSpPr>
          <p:nvPr>
            <p:ph idx="1"/>
          </p:nvPr>
        </p:nvSpPr>
        <p:spPr>
          <a:xfrm>
            <a:off x="527383" y="1196752"/>
            <a:ext cx="10902618" cy="5169718"/>
          </a:xfrm>
        </p:spPr>
        <p:txBody>
          <a:bodyPr>
            <a:normAutofit/>
          </a:bodyPr>
          <a:lstStyle/>
          <a:p>
            <a:r>
              <a:rPr lang="en-SG" sz="2400" b="1"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Comparison between different spectral resolutions</a:t>
            </a:r>
          </a:p>
          <a:p>
            <a:pPr>
              <a:buFont typeface="Arial" panose="020B0604020202020204" pitchFamily="34" charset="0"/>
              <a:buChar char="•"/>
            </a:pPr>
            <a:r>
              <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Clarity of 10m Spectral data is better compared to the 20m Spectral data. </a:t>
            </a:r>
          </a:p>
          <a:p>
            <a:pPr>
              <a:buFont typeface="Arial" panose="020B0604020202020204" pitchFamily="34" charset="0"/>
              <a:buChar char="•"/>
            </a:pPr>
            <a:r>
              <a:rPr lang="en-SG" sz="2400" i="0"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Recommended Action</a:t>
            </a:r>
            <a:r>
              <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To improve the 20m resolution data to improve the quality of reflection wavelength values.</a:t>
            </a:r>
          </a:p>
          <a:p>
            <a:pPr marL="0" indent="0"/>
            <a:endPar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SG" sz="2400" i="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2">
            <a:extLst>
              <a:ext uri="{FF2B5EF4-FFF2-40B4-BE49-F238E27FC236}">
                <a16:creationId xmlns:a16="http://schemas.microsoft.com/office/drawing/2014/main" id="{C313B42D-1600-A47D-28D0-0125EDD85DC8}"/>
              </a:ext>
            </a:extLst>
          </p:cNvPr>
          <p:cNvSpPr>
            <a:spLocks noGrp="1"/>
          </p:cNvSpPr>
          <p:nvPr>
            <p:ph type="title"/>
          </p:nvPr>
        </p:nvSpPr>
        <p:spPr/>
        <p:txBody>
          <a:bodyPr/>
          <a:lstStyle/>
          <a:p>
            <a:r>
              <a:rPr lang="en-SG" dirty="0">
                <a:latin typeface="Times New Roman" panose="02020603050405020304" pitchFamily="18" charset="0"/>
                <a:cs typeface="Times New Roman" panose="02020603050405020304" pitchFamily="18" charset="0"/>
              </a:rPr>
              <a:t>Findings &amp; Recommendations (contd..)</a:t>
            </a:r>
            <a:endParaRPr lang="en-SG" dirty="0"/>
          </a:p>
        </p:txBody>
      </p:sp>
      <p:pic>
        <p:nvPicPr>
          <p:cNvPr id="4" name="Picture 3" descr="Chart&#10;&#10;Description automatically generated">
            <a:extLst>
              <a:ext uri="{FF2B5EF4-FFF2-40B4-BE49-F238E27FC236}">
                <a16:creationId xmlns:a16="http://schemas.microsoft.com/office/drawing/2014/main" id="{72341D0C-8290-1E30-5059-72CD9885B9FE}"/>
              </a:ext>
            </a:extLst>
          </p:cNvPr>
          <p:cNvPicPr>
            <a:picLocks noChangeAspect="1"/>
          </p:cNvPicPr>
          <p:nvPr/>
        </p:nvPicPr>
        <p:blipFill>
          <a:blip r:embed="rId2"/>
          <a:stretch>
            <a:fillRect/>
          </a:stretch>
        </p:blipFill>
        <p:spPr>
          <a:xfrm>
            <a:off x="527383" y="2885122"/>
            <a:ext cx="4206241" cy="2860797"/>
          </a:xfrm>
          <a:prstGeom prst="rect">
            <a:avLst/>
          </a:prstGeom>
        </p:spPr>
      </p:pic>
      <p:pic>
        <p:nvPicPr>
          <p:cNvPr id="5" name="Picture 4" descr="Map&#10;&#10;Description automatically generated">
            <a:extLst>
              <a:ext uri="{FF2B5EF4-FFF2-40B4-BE49-F238E27FC236}">
                <a16:creationId xmlns:a16="http://schemas.microsoft.com/office/drawing/2014/main" id="{AF054DA4-DFBA-8536-3C90-0138B097B1D0}"/>
              </a:ext>
            </a:extLst>
          </p:cNvPr>
          <p:cNvPicPr>
            <a:picLocks noChangeAspect="1"/>
          </p:cNvPicPr>
          <p:nvPr/>
        </p:nvPicPr>
        <p:blipFill>
          <a:blip r:embed="rId3"/>
          <a:stretch>
            <a:fillRect/>
          </a:stretch>
        </p:blipFill>
        <p:spPr>
          <a:xfrm>
            <a:off x="7458378" y="2980277"/>
            <a:ext cx="3666656" cy="2765642"/>
          </a:xfrm>
          <a:prstGeom prst="rect">
            <a:avLst/>
          </a:prstGeom>
        </p:spPr>
      </p:pic>
      <p:sp>
        <p:nvSpPr>
          <p:cNvPr id="6" name="TextBox 5">
            <a:extLst>
              <a:ext uri="{FF2B5EF4-FFF2-40B4-BE49-F238E27FC236}">
                <a16:creationId xmlns:a16="http://schemas.microsoft.com/office/drawing/2014/main" id="{A868EA2A-A7D9-7997-D366-ED90DCF3EA17}"/>
              </a:ext>
            </a:extLst>
          </p:cNvPr>
          <p:cNvSpPr txBox="1"/>
          <p:nvPr/>
        </p:nvSpPr>
        <p:spPr>
          <a:xfrm>
            <a:off x="527383" y="5819530"/>
            <a:ext cx="4440858" cy="461665"/>
          </a:xfrm>
          <a:prstGeom prst="rect">
            <a:avLst/>
          </a:prstGeom>
          <a:noFill/>
        </p:spPr>
        <p:txBody>
          <a:bodyPr wrap="square" rtlCol="0">
            <a:spAutoFit/>
          </a:bodyPr>
          <a:lstStyle/>
          <a:p>
            <a:r>
              <a:rPr lang="en-SG" sz="2400" dirty="0">
                <a:latin typeface="Times New Roman" panose="02020603050405020304" pitchFamily="18" charset="0"/>
                <a:cs typeface="Times New Roman" panose="02020603050405020304" pitchFamily="18" charset="0"/>
              </a:rPr>
              <a:t>Fig-7 10m Spectral Data clustered</a:t>
            </a:r>
          </a:p>
        </p:txBody>
      </p:sp>
      <p:sp>
        <p:nvSpPr>
          <p:cNvPr id="7" name="TextBox 6">
            <a:extLst>
              <a:ext uri="{FF2B5EF4-FFF2-40B4-BE49-F238E27FC236}">
                <a16:creationId xmlns:a16="http://schemas.microsoft.com/office/drawing/2014/main" id="{BD972374-1046-5F82-72CB-8C0298EBEAE4}"/>
              </a:ext>
            </a:extLst>
          </p:cNvPr>
          <p:cNvSpPr txBox="1"/>
          <p:nvPr/>
        </p:nvSpPr>
        <p:spPr>
          <a:xfrm>
            <a:off x="6898640" y="5745919"/>
            <a:ext cx="4368799" cy="461665"/>
          </a:xfrm>
          <a:prstGeom prst="rect">
            <a:avLst/>
          </a:prstGeom>
          <a:noFill/>
        </p:spPr>
        <p:txBody>
          <a:bodyPr wrap="square" rtlCol="0">
            <a:spAutoFit/>
          </a:bodyPr>
          <a:lstStyle/>
          <a:p>
            <a:r>
              <a:rPr lang="en-SG" sz="2400" dirty="0">
                <a:latin typeface="Times New Roman" panose="02020603050405020304" pitchFamily="18" charset="0"/>
                <a:cs typeface="Times New Roman" panose="02020603050405020304" pitchFamily="18" charset="0"/>
              </a:rPr>
              <a:t>Fig-8 20m Spectral data clustered</a:t>
            </a:r>
          </a:p>
        </p:txBody>
      </p:sp>
    </p:spTree>
    <p:extLst>
      <p:ext uri="{BB962C8B-B14F-4D97-AF65-F5344CB8AC3E}">
        <p14:creationId xmlns:p14="http://schemas.microsoft.com/office/powerpoint/2010/main" val="1371206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E8EA223-DC25-4BE6-92D7-C844ED920118}"/>
              </a:ext>
            </a:extLst>
          </p:cNvPr>
          <p:cNvSpPr>
            <a:spLocks noGrp="1"/>
          </p:cNvSpPr>
          <p:nvPr>
            <p:ph idx="1"/>
          </p:nvPr>
        </p:nvSpPr>
        <p:spPr/>
        <p:txBody>
          <a:bodyPr>
            <a:normAutofit/>
          </a:bodyPr>
          <a:lstStyle/>
          <a:p>
            <a:r>
              <a:rPr lang="en-SG" sz="2400" b="1"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Comparison of Singapore Map with older Singapore Satellite Images</a:t>
            </a:r>
            <a:endParaRPr lang="en-SG" sz="2400" i="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2">
            <a:extLst>
              <a:ext uri="{FF2B5EF4-FFF2-40B4-BE49-F238E27FC236}">
                <a16:creationId xmlns:a16="http://schemas.microsoft.com/office/drawing/2014/main" id="{1DEDE81C-4E5E-173D-C055-DBE1BB897633}"/>
              </a:ext>
            </a:extLst>
          </p:cNvPr>
          <p:cNvSpPr>
            <a:spLocks noGrp="1"/>
          </p:cNvSpPr>
          <p:nvPr>
            <p:ph type="title"/>
          </p:nvPr>
        </p:nvSpPr>
        <p:spPr/>
        <p:txBody>
          <a:bodyPr/>
          <a:lstStyle/>
          <a:p>
            <a:r>
              <a:rPr lang="en-SG" dirty="0">
                <a:latin typeface="Times New Roman" panose="02020603050405020304" pitchFamily="18" charset="0"/>
                <a:cs typeface="Times New Roman" panose="02020603050405020304" pitchFamily="18" charset="0"/>
              </a:rPr>
              <a:t>Findings &amp; Recommendations (contd..)</a:t>
            </a:r>
            <a:endParaRPr lang="en-SG" dirty="0"/>
          </a:p>
        </p:txBody>
      </p:sp>
      <p:pic>
        <p:nvPicPr>
          <p:cNvPr id="4" name="Picture 3" descr="Chart&#10;&#10;Description automatically generated">
            <a:extLst>
              <a:ext uri="{FF2B5EF4-FFF2-40B4-BE49-F238E27FC236}">
                <a16:creationId xmlns:a16="http://schemas.microsoft.com/office/drawing/2014/main" id="{48C3631B-ECF0-3F28-0AC7-F15C885799A5}"/>
              </a:ext>
            </a:extLst>
          </p:cNvPr>
          <p:cNvPicPr>
            <a:picLocks noChangeAspect="1"/>
          </p:cNvPicPr>
          <p:nvPr/>
        </p:nvPicPr>
        <p:blipFill>
          <a:blip r:embed="rId2"/>
          <a:stretch>
            <a:fillRect/>
          </a:stretch>
        </p:blipFill>
        <p:spPr>
          <a:xfrm>
            <a:off x="782320" y="1787842"/>
            <a:ext cx="4215461" cy="2867069"/>
          </a:xfrm>
          <a:prstGeom prst="rect">
            <a:avLst/>
          </a:prstGeom>
        </p:spPr>
      </p:pic>
      <p:pic>
        <p:nvPicPr>
          <p:cNvPr id="6" name="Picture 5" descr="Map&#10;&#10;Description automatically generated">
            <a:extLst>
              <a:ext uri="{FF2B5EF4-FFF2-40B4-BE49-F238E27FC236}">
                <a16:creationId xmlns:a16="http://schemas.microsoft.com/office/drawing/2014/main" id="{A7353724-41CA-2D1F-DB64-28B4B3AE75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02781" y="1787842"/>
            <a:ext cx="3976063" cy="2811310"/>
          </a:xfrm>
          <a:prstGeom prst="rect">
            <a:avLst/>
          </a:prstGeom>
        </p:spPr>
      </p:pic>
      <p:sp>
        <p:nvSpPr>
          <p:cNvPr id="7" name="TextBox 6">
            <a:extLst>
              <a:ext uri="{FF2B5EF4-FFF2-40B4-BE49-F238E27FC236}">
                <a16:creationId xmlns:a16="http://schemas.microsoft.com/office/drawing/2014/main" id="{EB3DCE9C-B6A9-4810-D04A-4C1E1235CF9E}"/>
              </a:ext>
            </a:extLst>
          </p:cNvPr>
          <p:cNvSpPr txBox="1"/>
          <p:nvPr/>
        </p:nvSpPr>
        <p:spPr>
          <a:xfrm>
            <a:off x="527382" y="5303520"/>
            <a:ext cx="10551462" cy="1200329"/>
          </a:xfrm>
          <a:prstGeom prst="rect">
            <a:avLst/>
          </a:prstGeom>
          <a:noFill/>
        </p:spPr>
        <p:txBody>
          <a:bodyPr wrap="square" rtlCol="0">
            <a:spAutoFit/>
          </a:bodyPr>
          <a:lstStyle/>
          <a:p>
            <a:pPr marL="285750" indent="-285750">
              <a:buFont typeface="Arial" panose="020B0604020202020204" pitchFamily="34" charset="0"/>
              <a:buChar char="•"/>
            </a:pPr>
            <a:r>
              <a:rPr lang="en-SG" sz="2400" dirty="0">
                <a:latin typeface="Times New Roman" panose="02020603050405020304" pitchFamily="18" charset="0"/>
                <a:cs typeface="Times New Roman" panose="02020603050405020304" pitchFamily="18" charset="0"/>
              </a:rPr>
              <a:t>Significant difference in the vegetation and forest areas between the maps.</a:t>
            </a:r>
          </a:p>
          <a:p>
            <a:pPr marL="285750" indent="-285750">
              <a:buFont typeface="Arial" panose="020B0604020202020204" pitchFamily="34" charset="0"/>
              <a:buChar char="•"/>
            </a:pPr>
            <a:r>
              <a:rPr lang="en-SG" sz="2400" u="sng" dirty="0">
                <a:latin typeface="Times New Roman" panose="02020603050405020304" pitchFamily="18" charset="0"/>
                <a:cs typeface="Times New Roman" panose="02020603050405020304" pitchFamily="18" charset="0"/>
              </a:rPr>
              <a:t>Recommended Action</a:t>
            </a:r>
            <a:r>
              <a:rPr lang="en-SG" sz="2400" dirty="0">
                <a:latin typeface="Times New Roman" panose="02020603050405020304" pitchFamily="18" charset="0"/>
                <a:cs typeface="Times New Roman" panose="02020603050405020304" pitchFamily="18" charset="0"/>
              </a:rPr>
              <a:t>: To introduce schemes to save the forests and other vegetation areas.</a:t>
            </a:r>
          </a:p>
        </p:txBody>
      </p:sp>
      <p:sp>
        <p:nvSpPr>
          <p:cNvPr id="8" name="TextBox 7">
            <a:extLst>
              <a:ext uri="{FF2B5EF4-FFF2-40B4-BE49-F238E27FC236}">
                <a16:creationId xmlns:a16="http://schemas.microsoft.com/office/drawing/2014/main" id="{652C353A-44B7-77D4-6E3F-D70DF05F9AAA}"/>
              </a:ext>
            </a:extLst>
          </p:cNvPr>
          <p:cNvSpPr txBox="1"/>
          <p:nvPr/>
        </p:nvSpPr>
        <p:spPr>
          <a:xfrm>
            <a:off x="669621" y="4704476"/>
            <a:ext cx="4440858" cy="461665"/>
          </a:xfrm>
          <a:prstGeom prst="rect">
            <a:avLst/>
          </a:prstGeom>
          <a:noFill/>
        </p:spPr>
        <p:txBody>
          <a:bodyPr wrap="square" rtlCol="0">
            <a:spAutoFit/>
          </a:bodyPr>
          <a:lstStyle/>
          <a:p>
            <a:r>
              <a:rPr lang="en-SG" sz="2400" dirty="0">
                <a:latin typeface="Times New Roman" panose="02020603050405020304" pitchFamily="18" charset="0"/>
                <a:cs typeface="Times New Roman" panose="02020603050405020304" pitchFamily="18" charset="0"/>
              </a:rPr>
              <a:t>Fig-9 10m Spectral Data clustered</a:t>
            </a:r>
          </a:p>
        </p:txBody>
      </p:sp>
      <p:sp>
        <p:nvSpPr>
          <p:cNvPr id="9" name="TextBox 8">
            <a:extLst>
              <a:ext uri="{FF2B5EF4-FFF2-40B4-BE49-F238E27FC236}">
                <a16:creationId xmlns:a16="http://schemas.microsoft.com/office/drawing/2014/main" id="{9F1CA62F-3316-C65E-4C70-1B60CECBEBA3}"/>
              </a:ext>
            </a:extLst>
          </p:cNvPr>
          <p:cNvSpPr txBox="1"/>
          <p:nvPr/>
        </p:nvSpPr>
        <p:spPr>
          <a:xfrm>
            <a:off x="6664960" y="4720503"/>
            <a:ext cx="4999658" cy="461665"/>
          </a:xfrm>
          <a:prstGeom prst="rect">
            <a:avLst/>
          </a:prstGeom>
          <a:noFill/>
        </p:spPr>
        <p:txBody>
          <a:bodyPr wrap="square" rtlCol="0">
            <a:spAutoFit/>
          </a:bodyPr>
          <a:lstStyle/>
          <a:p>
            <a:r>
              <a:rPr lang="en-SG" sz="2400" dirty="0">
                <a:latin typeface="Times New Roman" panose="02020603050405020304" pitchFamily="18" charset="0"/>
                <a:cs typeface="Times New Roman" panose="02020603050405020304" pitchFamily="18" charset="0"/>
              </a:rPr>
              <a:t>Fig-10 2018 Singapore Satellite Image</a:t>
            </a:r>
          </a:p>
        </p:txBody>
      </p:sp>
    </p:spTree>
    <p:extLst>
      <p:ext uri="{BB962C8B-B14F-4D97-AF65-F5344CB8AC3E}">
        <p14:creationId xmlns:p14="http://schemas.microsoft.com/office/powerpoint/2010/main" val="31410165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a:solidFill>
                  <a:srgbClr val="32C6FF"/>
                </a:solidFill>
              </a:rPr>
              <a:t>T</a:t>
            </a:r>
            <a:r>
              <a:rPr lang="en-US" altLang="ko-KR"/>
              <a:t>HANK YOU</a:t>
            </a:r>
            <a:endParaRPr lang="ko-KR" altLang="en-US"/>
          </a:p>
        </p:txBody>
      </p:sp>
    </p:spTree>
    <p:extLst>
      <p:ext uri="{BB962C8B-B14F-4D97-AF65-F5344CB8AC3E}">
        <p14:creationId xmlns:p14="http://schemas.microsoft.com/office/powerpoint/2010/main" val="7595281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Box 21"/>
          <p:cNvSpPr txBox="1"/>
          <p:nvPr/>
        </p:nvSpPr>
        <p:spPr>
          <a:xfrm rot="1902445">
            <a:off x="1585213" y="3810498"/>
            <a:ext cx="2283645" cy="553998"/>
          </a:xfrm>
          <a:prstGeom prst="rect">
            <a:avLst/>
          </a:prstGeom>
          <a:noFill/>
        </p:spPr>
        <p:txBody>
          <a:bodyPr wrap="square" rtlCol="0" anchor="ctr">
            <a:spAutoFit/>
          </a:bodyPr>
          <a:lstStyle/>
          <a:p>
            <a:pPr algn="ctr"/>
            <a:r>
              <a:rPr lang="en-US" altLang="ko-KR" sz="3000" b="1" dirty="0">
                <a:solidFill>
                  <a:schemeClr val="bg1"/>
                </a:solidFill>
                <a:effectLst>
                  <a:outerShdw blurRad="63500" algn="ctr" rotWithShape="0">
                    <a:prstClr val="black">
                      <a:alpha val="18000"/>
                    </a:prstClr>
                  </a:outerShdw>
                </a:effectLst>
                <a:latin typeface="+mj-lt"/>
                <a:ea typeface="맑은 고딕" pitchFamily="50" charset="-127"/>
              </a:rPr>
              <a:t>CONTENTS</a:t>
            </a:r>
            <a:endParaRPr lang="ko-KR" altLang="en-US" sz="3000" b="1" dirty="0">
              <a:solidFill>
                <a:schemeClr val="bg1"/>
              </a:solidFill>
              <a:effectLst>
                <a:outerShdw blurRad="63500" algn="ctr" rotWithShape="0">
                  <a:prstClr val="black">
                    <a:alpha val="18000"/>
                  </a:prstClr>
                </a:outerShdw>
              </a:effectLst>
              <a:latin typeface="+mj-lt"/>
              <a:ea typeface="맑은 고딕" pitchFamily="50" charset="-127"/>
            </a:endParaRPr>
          </a:p>
        </p:txBody>
      </p:sp>
      <p:grpSp>
        <p:nvGrpSpPr>
          <p:cNvPr id="4" name="그룹 3"/>
          <p:cNvGrpSpPr/>
          <p:nvPr/>
        </p:nvGrpSpPr>
        <p:grpSpPr>
          <a:xfrm>
            <a:off x="5976640" y="764704"/>
            <a:ext cx="3024336" cy="585161"/>
            <a:chOff x="4211960" y="764704"/>
            <a:chExt cx="3427743" cy="585161"/>
          </a:xfrm>
        </p:grpSpPr>
        <p:sp>
          <p:nvSpPr>
            <p:cNvPr id="87" name="Text Box 5"/>
            <p:cNvSpPr txBox="1">
              <a:spLocks noChangeArrowheads="1"/>
            </p:cNvSpPr>
            <p:nvPr/>
          </p:nvSpPr>
          <p:spPr bwMode="auto">
            <a:xfrm>
              <a:off x="4686953" y="764704"/>
              <a:ext cx="2952750" cy="307975"/>
            </a:xfrm>
            <a:prstGeom prst="rect">
              <a:avLst/>
            </a:prstGeom>
            <a:noFill/>
            <a:ln w="9525">
              <a:noFill/>
              <a:miter lim="800000"/>
              <a:headEnd/>
              <a:tailEnd/>
            </a:ln>
          </p:spPr>
          <p:txBody>
            <a:bodyPr>
              <a:spAutoFit/>
            </a:bodyPr>
            <a:lstStyle/>
            <a:p>
              <a:pPr>
                <a:defRPr/>
              </a:pPr>
              <a:r>
                <a:rPr lang="en-US" altLang="ko-KR" sz="1400" b="1" dirty="0">
                  <a:solidFill>
                    <a:schemeClr val="bg1"/>
                  </a:solidFill>
                  <a:latin typeface="+mj-lt"/>
                  <a:ea typeface="맑은 고딕" pitchFamily="50" charset="-127"/>
                </a:rPr>
                <a:t>Overview</a:t>
              </a:r>
            </a:p>
          </p:txBody>
        </p:sp>
        <p:sp>
          <p:nvSpPr>
            <p:cNvPr id="88" name="Text Box 11"/>
            <p:cNvSpPr txBox="1">
              <a:spLocks noChangeArrowheads="1"/>
            </p:cNvSpPr>
            <p:nvPr/>
          </p:nvSpPr>
          <p:spPr bwMode="auto">
            <a:xfrm>
              <a:off x="4686955" y="1103644"/>
              <a:ext cx="2813804" cy="246221"/>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solidFill>
                    <a:schemeClr val="bg1"/>
                  </a:solidFill>
                  <a:latin typeface="+mj-lt"/>
                  <a:ea typeface="맑은 고딕" pitchFamily="50" charset="-127"/>
                  <a:cs typeface="굴림" pitchFamily="50" charset="-127"/>
                </a:rPr>
                <a:t>Overview about the project</a:t>
              </a:r>
            </a:p>
          </p:txBody>
        </p:sp>
        <p:sp>
          <p:nvSpPr>
            <p:cNvPr id="89" name="TextBox 13"/>
            <p:cNvSpPr txBox="1">
              <a:spLocks noChangeArrowheads="1"/>
            </p:cNvSpPr>
            <p:nvPr/>
          </p:nvSpPr>
          <p:spPr bwMode="auto">
            <a:xfrm>
              <a:off x="4211960" y="845370"/>
              <a:ext cx="508473" cy="477054"/>
            </a:xfrm>
            <a:prstGeom prst="rect">
              <a:avLst/>
            </a:prstGeom>
            <a:noFill/>
            <a:ln w="9525">
              <a:noFill/>
              <a:miter lim="800000"/>
              <a:headEnd/>
              <a:tailEnd/>
            </a:ln>
          </p:spPr>
          <p:txBody>
            <a:bodyPr wrap="none">
              <a:spAutoFit/>
            </a:bodyPr>
            <a:lstStyle/>
            <a:p>
              <a:r>
                <a:rPr lang="en-US" altLang="ko-KR" sz="2500" b="1" dirty="0">
                  <a:solidFill>
                    <a:srgbClr val="32C6FF"/>
                  </a:solidFill>
                  <a:latin typeface="+mj-lt"/>
                  <a:ea typeface="맑은 고딕" pitchFamily="50" charset="-127"/>
                </a:rPr>
                <a:t>01</a:t>
              </a:r>
              <a:endParaRPr lang="ko-KR" altLang="en-US" sz="2500" b="1" dirty="0">
                <a:solidFill>
                  <a:srgbClr val="32C6FF"/>
                </a:solidFill>
                <a:latin typeface="+mj-lt"/>
                <a:ea typeface="맑은 고딕" pitchFamily="50" charset="-127"/>
              </a:endParaRPr>
            </a:p>
          </p:txBody>
        </p:sp>
      </p:grpSp>
      <p:grpSp>
        <p:nvGrpSpPr>
          <p:cNvPr id="8" name="그룹 7"/>
          <p:cNvGrpSpPr/>
          <p:nvPr/>
        </p:nvGrpSpPr>
        <p:grpSpPr>
          <a:xfrm>
            <a:off x="4995873" y="2548439"/>
            <a:ext cx="3024336" cy="926048"/>
            <a:chOff x="3221361" y="3373270"/>
            <a:chExt cx="3427743" cy="589372"/>
          </a:xfrm>
        </p:grpSpPr>
        <p:sp>
          <p:nvSpPr>
            <p:cNvPr id="77" name="Text Box 5"/>
            <p:cNvSpPr txBox="1">
              <a:spLocks noChangeArrowheads="1"/>
            </p:cNvSpPr>
            <p:nvPr/>
          </p:nvSpPr>
          <p:spPr bwMode="auto">
            <a:xfrm>
              <a:off x="3696354" y="3373270"/>
              <a:ext cx="2952750" cy="523220"/>
            </a:xfrm>
            <a:prstGeom prst="rect">
              <a:avLst/>
            </a:prstGeom>
            <a:noFill/>
            <a:ln w="9525">
              <a:noFill/>
              <a:miter lim="800000"/>
              <a:headEnd/>
              <a:tailEnd/>
            </a:ln>
          </p:spPr>
          <p:txBody>
            <a:bodyPr>
              <a:spAutoFit/>
            </a:bodyPr>
            <a:lstStyle/>
            <a:p>
              <a:pPr>
                <a:defRPr/>
              </a:pPr>
              <a:r>
                <a:rPr lang="en-US" altLang="ko-KR" sz="1400" b="1" dirty="0">
                  <a:solidFill>
                    <a:schemeClr val="bg1"/>
                  </a:solidFill>
                  <a:latin typeface="+mj-lt"/>
                  <a:ea typeface="맑은 고딕" pitchFamily="50" charset="-127"/>
                </a:rPr>
                <a:t>Findings &amp; Managerial Recommendations</a:t>
              </a:r>
            </a:p>
          </p:txBody>
        </p:sp>
        <p:sp>
          <p:nvSpPr>
            <p:cNvPr id="78" name="Text Box 11"/>
            <p:cNvSpPr txBox="1">
              <a:spLocks noChangeArrowheads="1"/>
            </p:cNvSpPr>
            <p:nvPr/>
          </p:nvSpPr>
          <p:spPr bwMode="auto">
            <a:xfrm>
              <a:off x="3696356" y="3707997"/>
              <a:ext cx="2813804" cy="254645"/>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solidFill>
                    <a:schemeClr val="bg1"/>
                  </a:solidFill>
                  <a:latin typeface="+mj-lt"/>
                  <a:ea typeface="맑은 고딕" pitchFamily="50" charset="-127"/>
                  <a:cs typeface="굴림" pitchFamily="50" charset="-127"/>
                </a:rPr>
                <a:t>Discusses about the recommendations based on the findings.</a:t>
              </a:r>
            </a:p>
          </p:txBody>
        </p:sp>
        <p:sp>
          <p:nvSpPr>
            <p:cNvPr id="79" name="TextBox 13"/>
            <p:cNvSpPr txBox="1">
              <a:spLocks noChangeArrowheads="1"/>
            </p:cNvSpPr>
            <p:nvPr/>
          </p:nvSpPr>
          <p:spPr bwMode="auto">
            <a:xfrm>
              <a:off x="3221361" y="3453936"/>
              <a:ext cx="576297" cy="477054"/>
            </a:xfrm>
            <a:prstGeom prst="rect">
              <a:avLst/>
            </a:prstGeom>
            <a:noFill/>
            <a:ln w="9525">
              <a:noFill/>
              <a:miter lim="800000"/>
              <a:headEnd/>
              <a:tailEnd/>
            </a:ln>
          </p:spPr>
          <p:txBody>
            <a:bodyPr wrap="none">
              <a:spAutoFit/>
            </a:bodyPr>
            <a:lstStyle/>
            <a:p>
              <a:r>
                <a:rPr lang="en-US" altLang="ko-KR" sz="2500" b="1" dirty="0">
                  <a:solidFill>
                    <a:srgbClr val="32C6FF"/>
                  </a:solidFill>
                  <a:latin typeface="+mj-lt"/>
                  <a:ea typeface="맑은 고딕" pitchFamily="50" charset="-127"/>
                </a:rPr>
                <a:t>03</a:t>
              </a:r>
              <a:endParaRPr lang="ko-KR" altLang="en-US" sz="2500" b="1" dirty="0">
                <a:solidFill>
                  <a:srgbClr val="32C6FF"/>
                </a:solidFill>
                <a:latin typeface="+mj-lt"/>
                <a:ea typeface="맑은 고딕" pitchFamily="50" charset="-127"/>
              </a:endParaRPr>
            </a:p>
          </p:txBody>
        </p:sp>
      </p:grpSp>
      <p:grpSp>
        <p:nvGrpSpPr>
          <p:cNvPr id="5" name="그룹 4"/>
          <p:cNvGrpSpPr/>
          <p:nvPr/>
        </p:nvGrpSpPr>
        <p:grpSpPr>
          <a:xfrm>
            <a:off x="5646438" y="1530518"/>
            <a:ext cx="3024333" cy="688869"/>
            <a:chOff x="3881761" y="1530518"/>
            <a:chExt cx="3427743" cy="688869"/>
          </a:xfrm>
        </p:grpSpPr>
        <p:sp>
          <p:nvSpPr>
            <p:cNvPr id="69" name="Text Box 5"/>
            <p:cNvSpPr txBox="1">
              <a:spLocks noChangeArrowheads="1"/>
            </p:cNvSpPr>
            <p:nvPr/>
          </p:nvSpPr>
          <p:spPr bwMode="auto">
            <a:xfrm>
              <a:off x="4356754" y="1634226"/>
              <a:ext cx="2952750" cy="307975"/>
            </a:xfrm>
            <a:prstGeom prst="rect">
              <a:avLst/>
            </a:prstGeom>
            <a:noFill/>
            <a:ln w="9525">
              <a:noFill/>
              <a:miter lim="800000"/>
              <a:headEnd/>
              <a:tailEnd/>
            </a:ln>
          </p:spPr>
          <p:txBody>
            <a:bodyPr>
              <a:spAutoFit/>
            </a:bodyPr>
            <a:lstStyle/>
            <a:p>
              <a:pPr>
                <a:defRPr/>
              </a:pPr>
              <a:r>
                <a:rPr lang="en-US" altLang="ko-KR" sz="1400" b="1" dirty="0">
                  <a:solidFill>
                    <a:schemeClr val="bg1"/>
                  </a:solidFill>
                  <a:latin typeface="+mj-lt"/>
                  <a:ea typeface="맑은 고딕" pitchFamily="50" charset="-127"/>
                </a:rPr>
                <a:t>Data</a:t>
              </a:r>
            </a:p>
          </p:txBody>
        </p:sp>
        <p:sp>
          <p:nvSpPr>
            <p:cNvPr id="70" name="Text Box 11"/>
            <p:cNvSpPr txBox="1">
              <a:spLocks noChangeArrowheads="1"/>
            </p:cNvSpPr>
            <p:nvPr/>
          </p:nvSpPr>
          <p:spPr bwMode="auto">
            <a:xfrm>
              <a:off x="4356756" y="1973166"/>
              <a:ext cx="2813804" cy="246221"/>
            </a:xfrm>
            <a:prstGeom prst="rect">
              <a:avLst/>
            </a:prstGeom>
            <a:noFill/>
            <a:ln w="9525">
              <a:noFill/>
              <a:miter lim="800000"/>
              <a:headEnd/>
              <a:tailEnd/>
            </a:ln>
            <a:effectLst/>
          </p:spPr>
          <p:txBody>
            <a:bodyPr wrap="square" anchor="ctr">
              <a:spAutoFit/>
            </a:bodyPr>
            <a:lstStyle/>
            <a:p>
              <a:pPr>
                <a:lnSpc>
                  <a:spcPts val="1200"/>
                </a:lnSpc>
                <a:defRPr/>
              </a:pPr>
              <a:r>
                <a:rPr lang="en-US" altLang="ko-KR" sz="1100" dirty="0">
                  <a:solidFill>
                    <a:schemeClr val="bg1"/>
                  </a:solidFill>
                  <a:latin typeface="+mj-lt"/>
                  <a:ea typeface="맑은 고딕" pitchFamily="50" charset="-127"/>
                  <a:cs typeface="굴림" pitchFamily="50" charset="-127"/>
                </a:rPr>
                <a:t>Discuss about the data used</a:t>
              </a:r>
            </a:p>
          </p:txBody>
        </p:sp>
        <p:sp>
          <p:nvSpPr>
            <p:cNvPr id="71" name="TextBox 13"/>
            <p:cNvSpPr txBox="1">
              <a:spLocks noChangeArrowheads="1"/>
            </p:cNvSpPr>
            <p:nvPr/>
          </p:nvSpPr>
          <p:spPr bwMode="auto">
            <a:xfrm>
              <a:off x="3881761" y="1714892"/>
              <a:ext cx="508473" cy="477054"/>
            </a:xfrm>
            <a:prstGeom prst="rect">
              <a:avLst/>
            </a:prstGeom>
            <a:noFill/>
            <a:ln w="9525">
              <a:noFill/>
              <a:miter lim="800000"/>
              <a:headEnd/>
              <a:tailEnd/>
            </a:ln>
          </p:spPr>
          <p:txBody>
            <a:bodyPr wrap="none">
              <a:spAutoFit/>
            </a:bodyPr>
            <a:lstStyle/>
            <a:p>
              <a:r>
                <a:rPr lang="en-US" altLang="ko-KR" sz="2500" b="1" dirty="0">
                  <a:solidFill>
                    <a:srgbClr val="32C6FF"/>
                  </a:solidFill>
                  <a:latin typeface="+mj-lt"/>
                  <a:ea typeface="맑은 고딕" pitchFamily="50" charset="-127"/>
                </a:rPr>
                <a:t>02</a:t>
              </a:r>
              <a:endParaRPr lang="ko-KR" altLang="en-US" sz="2500" b="1" dirty="0">
                <a:solidFill>
                  <a:srgbClr val="32C6FF"/>
                </a:solidFill>
                <a:latin typeface="+mj-lt"/>
                <a:ea typeface="맑은 고딕" pitchFamily="50" charset="-127"/>
              </a:endParaRPr>
            </a:p>
          </p:txBody>
        </p:sp>
        <p:cxnSp>
          <p:nvCxnSpPr>
            <p:cNvPr id="6" name="직선 연결선 5"/>
            <p:cNvCxnSpPr/>
            <p:nvPr/>
          </p:nvCxnSpPr>
          <p:spPr>
            <a:xfrm>
              <a:off x="4184800" y="1530518"/>
              <a:ext cx="2592687" cy="0"/>
            </a:xfrm>
            <a:prstGeom prst="line">
              <a:avLst/>
            </a:prstGeom>
            <a:ln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grpSp>
      <p:cxnSp>
        <p:nvCxnSpPr>
          <p:cNvPr id="84" name="직선 연결선 83"/>
          <p:cNvCxnSpPr/>
          <p:nvPr/>
        </p:nvCxnSpPr>
        <p:spPr>
          <a:xfrm>
            <a:off x="5659769" y="2400040"/>
            <a:ext cx="2592687" cy="0"/>
          </a:xfrm>
          <a:prstGeom prst="line">
            <a:avLst/>
          </a:prstGeom>
          <a:ln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8627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 Box 9"/>
          <p:cNvSpPr txBox="1">
            <a:spLocks noChangeArrowheads="1"/>
          </p:cNvSpPr>
          <p:nvPr/>
        </p:nvSpPr>
        <p:spPr bwMode="auto">
          <a:xfrm>
            <a:off x="5214329" y="1784801"/>
            <a:ext cx="6725265" cy="415498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r>
              <a:rPr lang="en-US" sz="2400" b="0" i="0" u="none" strike="noStrike" baseline="0" dirty="0">
                <a:solidFill>
                  <a:schemeClr val="bg1"/>
                </a:solidFill>
                <a:latin typeface="Calibri" panose="020F0502020204030204" pitchFamily="34" charset="0"/>
              </a:rPr>
              <a:t>Satellite remote sensing offers a unique global observational platform for pursuing societal benefits in ways that are not feasible using only conventional ground-based approaches. Despite the abundant scientific output and remote sensing data emerging rapidly from satellite missions, we fail to convert them into actionable products that improve decision making process for social good. This is mainly due to the fact that the analysis of remote sensing data tends to perform by specially trained remote sensing analyst with specialized image analysis software. </a:t>
            </a:r>
            <a:endParaRPr kumimoji="1" lang="en-US" altLang="ko-KR" sz="2400" dirty="0">
              <a:solidFill>
                <a:schemeClr val="bg1"/>
              </a:solidFill>
              <a:latin typeface="+mj-lt"/>
              <a:ea typeface="맑은 고딕" pitchFamily="50" charset="-127"/>
              <a:cs typeface="굴림" pitchFamily="50" charset="-127"/>
            </a:endParaRPr>
          </a:p>
        </p:txBody>
      </p:sp>
      <p:cxnSp>
        <p:nvCxnSpPr>
          <p:cNvPr id="4" name="직선 연결선 3"/>
          <p:cNvCxnSpPr>
            <a:cxnSpLocks/>
          </p:cNvCxnSpPr>
          <p:nvPr/>
        </p:nvCxnSpPr>
        <p:spPr>
          <a:xfrm>
            <a:off x="5309419" y="1668669"/>
            <a:ext cx="4283968" cy="0"/>
          </a:xfrm>
          <a:prstGeom prst="line">
            <a:avLst/>
          </a:prstGeom>
          <a:ln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grpSp>
        <p:nvGrpSpPr>
          <p:cNvPr id="7" name="그룹 6"/>
          <p:cNvGrpSpPr/>
          <p:nvPr/>
        </p:nvGrpSpPr>
        <p:grpSpPr>
          <a:xfrm>
            <a:off x="5309419" y="1029319"/>
            <a:ext cx="3267543" cy="584775"/>
            <a:chOff x="4120041" y="1628800"/>
            <a:chExt cx="3267543" cy="584775"/>
          </a:xfrm>
        </p:grpSpPr>
        <p:sp>
          <p:nvSpPr>
            <p:cNvPr id="12" name="Text Box 5"/>
            <p:cNvSpPr txBox="1">
              <a:spLocks noChangeArrowheads="1"/>
            </p:cNvSpPr>
            <p:nvPr/>
          </p:nvSpPr>
          <p:spPr bwMode="auto">
            <a:xfrm>
              <a:off x="4770778" y="1690354"/>
              <a:ext cx="2616806"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a:solidFill>
                    <a:schemeClr val="bg1"/>
                  </a:solidFill>
                  <a:latin typeface="+mj-lt"/>
                  <a:ea typeface="맑은 고딕" pitchFamily="50" charset="-127"/>
                  <a:cs typeface="굴림" pitchFamily="50" charset="-127"/>
                </a:rPr>
                <a:t>Overview</a:t>
              </a:r>
            </a:p>
          </p:txBody>
        </p:sp>
        <p:sp>
          <p:nvSpPr>
            <p:cNvPr id="16" name="Text Box 4"/>
            <p:cNvSpPr txBox="1">
              <a:spLocks noChangeArrowheads="1"/>
            </p:cNvSpPr>
            <p:nvPr/>
          </p:nvSpPr>
          <p:spPr bwMode="auto">
            <a:xfrm>
              <a:off x="4120041" y="1628800"/>
              <a:ext cx="601447" cy="584775"/>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a:solidFill>
                    <a:srgbClr val="32C6FF"/>
                  </a:solidFill>
                  <a:effectLst>
                    <a:outerShdw blurRad="63500" algn="ctr" rotWithShape="0">
                      <a:prstClr val="black">
                        <a:alpha val="22000"/>
                      </a:prstClr>
                    </a:outerShdw>
                  </a:effectLst>
                  <a:latin typeface="+mj-lt"/>
                  <a:ea typeface="맑은 고딕" pitchFamily="50" charset="-127"/>
                  <a:cs typeface="굴림" pitchFamily="50" charset="-127"/>
                </a:rPr>
                <a:t>01</a:t>
              </a:r>
              <a:endParaRPr kumimoji="1" lang="ko-KR" altLang="ko-KR" sz="3200" b="1" dirty="0">
                <a:solidFill>
                  <a:srgbClr val="32C6FF"/>
                </a:solidFill>
                <a:effectLst>
                  <a:outerShdw blurRad="63500" algn="ctr" rotWithShape="0">
                    <a:prstClr val="black">
                      <a:alpha val="22000"/>
                    </a:prstClr>
                  </a:outerShdw>
                </a:effectLst>
                <a:latin typeface="+mj-lt"/>
                <a:ea typeface="맑은 고딕" pitchFamily="50" charset="-127"/>
                <a:cs typeface="굴림" pitchFamily="50" charset="-127"/>
              </a:endParaRPr>
            </a:p>
          </p:txBody>
        </p:sp>
      </p:grpSp>
    </p:spTree>
    <p:extLst>
      <p:ext uri="{BB962C8B-B14F-4D97-AF65-F5344CB8AC3E}">
        <p14:creationId xmlns:p14="http://schemas.microsoft.com/office/powerpoint/2010/main" val="309108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Box 9">
            <a:extLst>
              <a:ext uri="{FF2B5EF4-FFF2-40B4-BE49-F238E27FC236}">
                <a16:creationId xmlns:a16="http://schemas.microsoft.com/office/drawing/2014/main" id="{D006D0D6-A553-694D-3443-FEAE029D9FD8}"/>
              </a:ext>
            </a:extLst>
          </p:cNvPr>
          <p:cNvSpPr txBox="1">
            <a:spLocks noChangeArrowheads="1"/>
          </p:cNvSpPr>
          <p:nvPr/>
        </p:nvSpPr>
        <p:spPr bwMode="auto">
          <a:xfrm>
            <a:off x="5214329" y="1784801"/>
            <a:ext cx="6725265" cy="452431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r>
              <a:rPr lang="en-US" sz="2400" b="0" i="0" u="none" strike="noStrike" baseline="0" dirty="0">
                <a:solidFill>
                  <a:schemeClr val="bg1"/>
                </a:solidFill>
                <a:latin typeface="Times New Roman" panose="02020603050405020304" pitchFamily="18" charset="0"/>
                <a:cs typeface="Times New Roman" panose="02020603050405020304" pitchFamily="18" charset="0"/>
              </a:rPr>
              <a:t>For the purpose of this study, Sentinal-2 L2A data acquired on 2018-02-10 will be used. Sentinel-2 carries the Multispectral Imager (MSI). This sensor delivers 13 spectral bands ranging from 10 to 60-meter pixel size. Its blue (B2), green (B3), red (B4), and near-infrared (B8) channels have a 10-meter resolution. Next, its red edge (B5), near-infrared NIR (B6, B7, and B8A), and short-wave infrared SWIR (B11 and B12) have a ground sampling distance of 20 meters. Finally, its coastal aerosol (B1), water </a:t>
            </a:r>
            <a:r>
              <a:rPr lang="en-US" sz="2400" b="0" i="0" u="none" strike="noStrike" baseline="0" dirty="0" err="1">
                <a:solidFill>
                  <a:schemeClr val="bg1"/>
                </a:solidFill>
                <a:latin typeface="Times New Roman" panose="02020603050405020304" pitchFamily="18" charset="0"/>
                <a:cs typeface="Times New Roman" panose="02020603050405020304" pitchFamily="18" charset="0"/>
              </a:rPr>
              <a:t>vapour</a:t>
            </a:r>
            <a:r>
              <a:rPr lang="en-US" sz="2400" b="0" i="0" u="none" strike="noStrike" baseline="0" dirty="0">
                <a:solidFill>
                  <a:schemeClr val="bg1"/>
                </a:solidFill>
                <a:latin typeface="Times New Roman" panose="02020603050405020304" pitchFamily="18" charset="0"/>
                <a:cs typeface="Times New Roman" panose="02020603050405020304" pitchFamily="18" charset="0"/>
              </a:rPr>
              <a:t> (B9) and cirrus band (B10) have a 60-meter pixel size. </a:t>
            </a:r>
            <a:endParaRPr kumimoji="1" lang="en-US" altLang="ko-KR" sz="2400" dirty="0">
              <a:solidFill>
                <a:schemeClr val="bg1"/>
              </a:solidFill>
              <a:latin typeface="Times New Roman" panose="02020603050405020304" pitchFamily="18" charset="0"/>
              <a:ea typeface="맑은 고딕" pitchFamily="50" charset="-127"/>
              <a:cs typeface="Times New Roman" panose="02020603050405020304" pitchFamily="18" charset="0"/>
            </a:endParaRPr>
          </a:p>
        </p:txBody>
      </p:sp>
      <p:cxnSp>
        <p:nvCxnSpPr>
          <p:cNvPr id="3" name="직선 연결선 3">
            <a:extLst>
              <a:ext uri="{FF2B5EF4-FFF2-40B4-BE49-F238E27FC236}">
                <a16:creationId xmlns:a16="http://schemas.microsoft.com/office/drawing/2014/main" id="{EE2C731D-1816-F044-FB64-C38928AEDFC6}"/>
              </a:ext>
            </a:extLst>
          </p:cNvPr>
          <p:cNvCxnSpPr>
            <a:cxnSpLocks/>
          </p:cNvCxnSpPr>
          <p:nvPr/>
        </p:nvCxnSpPr>
        <p:spPr>
          <a:xfrm>
            <a:off x="5309419" y="1668669"/>
            <a:ext cx="4283968" cy="0"/>
          </a:xfrm>
          <a:prstGeom prst="line">
            <a:avLst/>
          </a:prstGeom>
          <a:ln cap="rnd">
            <a:solidFill>
              <a:schemeClr val="bg1"/>
            </a:solidFill>
            <a:prstDash val="sysDot"/>
          </a:ln>
        </p:spPr>
        <p:style>
          <a:lnRef idx="1">
            <a:schemeClr val="accent1"/>
          </a:lnRef>
          <a:fillRef idx="0">
            <a:schemeClr val="accent1"/>
          </a:fillRef>
          <a:effectRef idx="0">
            <a:schemeClr val="accent1"/>
          </a:effectRef>
          <a:fontRef idx="minor">
            <a:schemeClr val="tx1"/>
          </a:fontRef>
        </p:style>
      </p:cxnSp>
      <p:grpSp>
        <p:nvGrpSpPr>
          <p:cNvPr id="4" name="그룹 6">
            <a:extLst>
              <a:ext uri="{FF2B5EF4-FFF2-40B4-BE49-F238E27FC236}">
                <a16:creationId xmlns:a16="http://schemas.microsoft.com/office/drawing/2014/main" id="{9D895F7C-3F0D-34EB-4C42-F4D4B49E6CB8}"/>
              </a:ext>
            </a:extLst>
          </p:cNvPr>
          <p:cNvGrpSpPr/>
          <p:nvPr/>
        </p:nvGrpSpPr>
        <p:grpSpPr>
          <a:xfrm>
            <a:off x="5309419" y="1029319"/>
            <a:ext cx="3267543" cy="584775"/>
            <a:chOff x="4120041" y="1628800"/>
            <a:chExt cx="3267543" cy="584775"/>
          </a:xfrm>
        </p:grpSpPr>
        <p:sp>
          <p:nvSpPr>
            <p:cNvPr id="5" name="Text Box 5">
              <a:extLst>
                <a:ext uri="{FF2B5EF4-FFF2-40B4-BE49-F238E27FC236}">
                  <a16:creationId xmlns:a16="http://schemas.microsoft.com/office/drawing/2014/main" id="{93E1F06B-C677-16C6-20A6-ADCB29913DC4}"/>
                </a:ext>
              </a:extLst>
            </p:cNvPr>
            <p:cNvSpPr txBox="1">
              <a:spLocks noChangeArrowheads="1"/>
            </p:cNvSpPr>
            <p:nvPr/>
          </p:nvSpPr>
          <p:spPr bwMode="auto">
            <a:xfrm>
              <a:off x="4770778" y="1690354"/>
              <a:ext cx="2616806"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fontAlgn="base">
                <a:spcBef>
                  <a:spcPct val="0"/>
                </a:spcBef>
                <a:spcAft>
                  <a:spcPct val="0"/>
                </a:spcAft>
              </a:pPr>
              <a:r>
                <a:rPr kumimoji="1" lang="en-US" altLang="ko-KR" sz="2400" b="1" dirty="0">
                  <a:solidFill>
                    <a:schemeClr val="bg1"/>
                  </a:solidFill>
                  <a:latin typeface="Times New Roman" panose="02020603050405020304" pitchFamily="18" charset="0"/>
                  <a:ea typeface="맑은 고딕" pitchFamily="50" charset="-127"/>
                  <a:cs typeface="Times New Roman" panose="02020603050405020304" pitchFamily="18" charset="0"/>
                </a:rPr>
                <a:t>Data</a:t>
              </a:r>
            </a:p>
          </p:txBody>
        </p:sp>
        <p:sp>
          <p:nvSpPr>
            <p:cNvPr id="6" name="Text Box 4">
              <a:extLst>
                <a:ext uri="{FF2B5EF4-FFF2-40B4-BE49-F238E27FC236}">
                  <a16:creationId xmlns:a16="http://schemas.microsoft.com/office/drawing/2014/main" id="{BC348C5A-E3B3-A393-6DA1-27BE82A4C1A5}"/>
                </a:ext>
              </a:extLst>
            </p:cNvPr>
            <p:cNvSpPr txBox="1">
              <a:spLocks noChangeArrowheads="1"/>
            </p:cNvSpPr>
            <p:nvPr/>
          </p:nvSpPr>
          <p:spPr bwMode="auto">
            <a:xfrm>
              <a:off x="4120041" y="1628800"/>
              <a:ext cx="601447" cy="584775"/>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a:solidFill>
                    <a:srgbClr val="32C6FF"/>
                  </a:solidFill>
                  <a:effectLst>
                    <a:outerShdw blurRad="63500" algn="ctr" rotWithShape="0">
                      <a:prstClr val="black">
                        <a:alpha val="22000"/>
                      </a:prstClr>
                    </a:outerShdw>
                  </a:effectLst>
                  <a:latin typeface="Times New Roman" panose="02020603050405020304" pitchFamily="18" charset="0"/>
                  <a:ea typeface="맑은 고딕" pitchFamily="50" charset="-127"/>
                  <a:cs typeface="Times New Roman" panose="02020603050405020304" pitchFamily="18" charset="0"/>
                </a:rPr>
                <a:t>02</a:t>
              </a:r>
              <a:endParaRPr kumimoji="1" lang="ko-KR" altLang="ko-KR" sz="3200" b="1" dirty="0">
                <a:solidFill>
                  <a:srgbClr val="32C6FF"/>
                </a:solidFill>
                <a:effectLst>
                  <a:outerShdw blurRad="63500" algn="ctr" rotWithShape="0">
                    <a:prstClr val="black">
                      <a:alpha val="22000"/>
                    </a:prstClr>
                  </a:outerShdw>
                </a:effectLst>
                <a:latin typeface="Times New Roman" panose="02020603050405020304" pitchFamily="18" charset="0"/>
                <a:ea typeface="맑은 고딕" pitchFamily="50" charset="-127"/>
                <a:cs typeface="Times New Roman" panose="02020603050405020304" pitchFamily="18" charset="0"/>
              </a:endParaRPr>
            </a:p>
          </p:txBody>
        </p:sp>
      </p:grpSp>
    </p:spTree>
    <p:extLst>
      <p:ext uri="{BB962C8B-B14F-4D97-AF65-F5344CB8AC3E}">
        <p14:creationId xmlns:p14="http://schemas.microsoft.com/office/powerpoint/2010/main" val="13883546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2. DATA (contd..)</a:t>
            </a:r>
            <a:endParaRPr lang="ko-KR" altLang="en-US" dirty="0"/>
          </a:p>
        </p:txBody>
      </p:sp>
      <p:pic>
        <p:nvPicPr>
          <p:cNvPr id="4" name="Content Placeholder 3">
            <a:extLst>
              <a:ext uri="{FF2B5EF4-FFF2-40B4-BE49-F238E27FC236}">
                <a16:creationId xmlns:a16="http://schemas.microsoft.com/office/drawing/2014/main" id="{823EE795-1A34-9788-EDB1-851067E336BD}"/>
              </a:ext>
            </a:extLst>
          </p:cNvPr>
          <p:cNvPicPr>
            <a:picLocks noGrp="1" noChangeAspect="1"/>
          </p:cNvPicPr>
          <p:nvPr>
            <p:ph idx="1"/>
          </p:nvPr>
        </p:nvPicPr>
        <p:blipFill>
          <a:blip r:embed="rId2"/>
          <a:stretch>
            <a:fillRect/>
          </a:stretch>
        </p:blipFill>
        <p:spPr>
          <a:xfrm>
            <a:off x="825910" y="1149390"/>
            <a:ext cx="10972800" cy="5446500"/>
          </a:xfrm>
        </p:spPr>
      </p:pic>
    </p:spTree>
    <p:extLst>
      <p:ext uri="{BB962C8B-B14F-4D97-AF65-F5344CB8AC3E}">
        <p14:creationId xmlns:p14="http://schemas.microsoft.com/office/powerpoint/2010/main" val="1856425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8E80301-4F76-836A-21B4-17D4D12363DD}"/>
              </a:ext>
            </a:extLst>
          </p:cNvPr>
          <p:cNvSpPr>
            <a:spLocks noGrp="1"/>
          </p:cNvSpPr>
          <p:nvPr>
            <p:ph idx="1"/>
          </p:nvPr>
        </p:nvSpPr>
        <p:spPr>
          <a:xfrm>
            <a:off x="527383" y="1196751"/>
            <a:ext cx="10801018" cy="5573819"/>
          </a:xfrm>
        </p:spPr>
        <p:txBody>
          <a:bodyPr>
            <a:normAutofit/>
          </a:bodyPr>
          <a:lstStyle/>
          <a:p>
            <a:r>
              <a:rPr lang="en-SG" sz="2400" b="1"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Data is highly skewed among the bands falling under the same resolution size.</a:t>
            </a:r>
          </a:p>
          <a:p>
            <a:pPr>
              <a:buFont typeface="Arial" panose="020B0604020202020204" pitchFamily="34" charset="0"/>
              <a:buChar char="•"/>
            </a:pPr>
            <a:r>
              <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It can be observed that all the spectral bands data are highly skewed. </a:t>
            </a:r>
          </a:p>
          <a:p>
            <a:pPr>
              <a:buFont typeface="Arial" panose="020B0604020202020204" pitchFamily="34" charset="0"/>
              <a:buChar char="•"/>
            </a:pPr>
            <a:r>
              <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This needs to be analysed and addressed why the reflection wavelengths of different bands differ a lot.</a:t>
            </a:r>
          </a:p>
          <a:p>
            <a:pPr marL="0" indent="0"/>
            <a:endParaRPr lang="en-SG" sz="2400" i="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2">
            <a:extLst>
              <a:ext uri="{FF2B5EF4-FFF2-40B4-BE49-F238E27FC236}">
                <a16:creationId xmlns:a16="http://schemas.microsoft.com/office/drawing/2014/main" id="{0D5986ED-1018-430F-5538-7C8C2A989828}"/>
              </a:ext>
            </a:extLst>
          </p:cNvPr>
          <p:cNvSpPr>
            <a:spLocks noGrp="1"/>
          </p:cNvSpPr>
          <p:nvPr>
            <p:ph type="title"/>
          </p:nvPr>
        </p:nvSpPr>
        <p:spPr/>
        <p:txBody>
          <a:bodyPr/>
          <a:lstStyle/>
          <a:p>
            <a:r>
              <a:rPr lang="en-SG" dirty="0">
                <a:latin typeface="Times New Roman" panose="02020603050405020304" pitchFamily="18" charset="0"/>
                <a:cs typeface="Times New Roman" panose="02020603050405020304" pitchFamily="18" charset="0"/>
              </a:rPr>
              <a:t>Findings &amp; Recommendations</a:t>
            </a:r>
            <a:endParaRPr lang="en-SG" dirty="0"/>
          </a:p>
        </p:txBody>
      </p:sp>
      <p:pic>
        <p:nvPicPr>
          <p:cNvPr id="4" name="Picture 3" descr="Graphical user interface&#10;&#10;Description automatically generated">
            <a:extLst>
              <a:ext uri="{FF2B5EF4-FFF2-40B4-BE49-F238E27FC236}">
                <a16:creationId xmlns:a16="http://schemas.microsoft.com/office/drawing/2014/main" id="{9CFF7E77-A919-F2C3-15B2-CB194066D2E9}"/>
              </a:ext>
            </a:extLst>
          </p:cNvPr>
          <p:cNvPicPr>
            <a:picLocks noChangeAspect="1"/>
          </p:cNvPicPr>
          <p:nvPr/>
        </p:nvPicPr>
        <p:blipFill>
          <a:blip r:embed="rId2"/>
          <a:stretch>
            <a:fillRect/>
          </a:stretch>
        </p:blipFill>
        <p:spPr>
          <a:xfrm>
            <a:off x="2830830" y="2900803"/>
            <a:ext cx="3604260" cy="3684230"/>
          </a:xfrm>
          <a:prstGeom prst="rect">
            <a:avLst/>
          </a:prstGeom>
        </p:spPr>
      </p:pic>
      <p:sp>
        <p:nvSpPr>
          <p:cNvPr id="5" name="Rectangle 4">
            <a:extLst>
              <a:ext uri="{FF2B5EF4-FFF2-40B4-BE49-F238E27FC236}">
                <a16:creationId xmlns:a16="http://schemas.microsoft.com/office/drawing/2014/main" id="{E909E8B9-AB64-7883-7F41-EE5D86B343D3}"/>
              </a:ext>
            </a:extLst>
          </p:cNvPr>
          <p:cNvSpPr/>
          <p:nvPr/>
        </p:nvSpPr>
        <p:spPr>
          <a:xfrm>
            <a:off x="5516412" y="4121519"/>
            <a:ext cx="822960" cy="914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6" name="Rectangle 5">
            <a:extLst>
              <a:ext uri="{FF2B5EF4-FFF2-40B4-BE49-F238E27FC236}">
                <a16:creationId xmlns:a16="http://schemas.microsoft.com/office/drawing/2014/main" id="{8E7372D2-50BB-1066-5D56-FED08C449CAC}"/>
              </a:ext>
            </a:extLst>
          </p:cNvPr>
          <p:cNvSpPr/>
          <p:nvPr/>
        </p:nvSpPr>
        <p:spPr>
          <a:xfrm>
            <a:off x="5516412" y="5261836"/>
            <a:ext cx="822960" cy="914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Rectangle 6">
            <a:extLst>
              <a:ext uri="{FF2B5EF4-FFF2-40B4-BE49-F238E27FC236}">
                <a16:creationId xmlns:a16="http://schemas.microsoft.com/office/drawing/2014/main" id="{CEE6A89C-FB40-7A6A-602C-374BB56F6B38}"/>
              </a:ext>
            </a:extLst>
          </p:cNvPr>
          <p:cNvSpPr/>
          <p:nvPr/>
        </p:nvSpPr>
        <p:spPr>
          <a:xfrm>
            <a:off x="5516412" y="6403506"/>
            <a:ext cx="822960" cy="9144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 name="TextBox 7">
            <a:extLst>
              <a:ext uri="{FF2B5EF4-FFF2-40B4-BE49-F238E27FC236}">
                <a16:creationId xmlns:a16="http://schemas.microsoft.com/office/drawing/2014/main" id="{C73DD72A-3B50-616F-3254-E96416600B74}"/>
              </a:ext>
            </a:extLst>
          </p:cNvPr>
          <p:cNvSpPr txBox="1"/>
          <p:nvPr/>
        </p:nvSpPr>
        <p:spPr>
          <a:xfrm>
            <a:off x="7017551" y="5245750"/>
            <a:ext cx="4206241" cy="830997"/>
          </a:xfrm>
          <a:prstGeom prst="rect">
            <a:avLst/>
          </a:prstGeom>
          <a:noFill/>
        </p:spPr>
        <p:txBody>
          <a:bodyPr wrap="square" rtlCol="0">
            <a:spAutoFit/>
          </a:bodyPr>
          <a:lstStyle/>
          <a:p>
            <a:r>
              <a:rPr lang="en-SG" sz="2400" dirty="0">
                <a:latin typeface="Times New Roman" panose="02020603050405020304" pitchFamily="18" charset="0"/>
                <a:cs typeface="Times New Roman" panose="02020603050405020304" pitchFamily="18" charset="0"/>
              </a:rPr>
              <a:t>Fig-1 Distribution details of different bands.</a:t>
            </a:r>
          </a:p>
        </p:txBody>
      </p:sp>
    </p:spTree>
    <p:extLst>
      <p:ext uri="{BB962C8B-B14F-4D97-AF65-F5344CB8AC3E}">
        <p14:creationId xmlns:p14="http://schemas.microsoft.com/office/powerpoint/2010/main" val="4015602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2BDC422-9588-294B-5F74-07B4E72A6A84}"/>
              </a:ext>
            </a:extLst>
          </p:cNvPr>
          <p:cNvSpPr>
            <a:spLocks noGrp="1"/>
          </p:cNvSpPr>
          <p:nvPr>
            <p:ph idx="1"/>
          </p:nvPr>
        </p:nvSpPr>
        <p:spPr/>
        <p:txBody>
          <a:bodyPr>
            <a:normAutofit/>
          </a:bodyPr>
          <a:lstStyle/>
          <a:p>
            <a:r>
              <a:rPr lang="en-SG" sz="2400" b="1"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Clustering performed on 60m Spectral Resolution</a:t>
            </a:r>
          </a:p>
          <a:p>
            <a:pPr>
              <a:buFont typeface="Arial" panose="020B0604020202020204" pitchFamily="34" charset="0"/>
              <a:buChar char="•"/>
            </a:pPr>
            <a:r>
              <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clarity of the plotted Singapore map is very poor for 60m resolution data. </a:t>
            </a:r>
          </a:p>
          <a:p>
            <a:pPr>
              <a:buFont typeface="Arial" panose="020B0604020202020204" pitchFamily="34" charset="0"/>
              <a:buChar char="•"/>
            </a:pPr>
            <a:r>
              <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Standard deviation of the chosen optimal cluster is high. </a:t>
            </a:r>
          </a:p>
          <a:p>
            <a:pPr marL="0" indent="0"/>
            <a:endPar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SG" sz="2400" i="0" dirty="0">
              <a:solidFill>
                <a:schemeClr val="tx1"/>
              </a:solidFill>
              <a:latin typeface="Times New Roman" panose="02020603050405020304" pitchFamily="18" charset="0"/>
              <a:cs typeface="Times New Roman" panose="02020603050405020304" pitchFamily="18" charset="0"/>
            </a:endParaRPr>
          </a:p>
        </p:txBody>
      </p:sp>
      <p:sp>
        <p:nvSpPr>
          <p:cNvPr id="3" name="Title 2">
            <a:extLst>
              <a:ext uri="{FF2B5EF4-FFF2-40B4-BE49-F238E27FC236}">
                <a16:creationId xmlns:a16="http://schemas.microsoft.com/office/drawing/2014/main" id="{45F72121-15A2-A92C-E475-F90EC9A78A4F}"/>
              </a:ext>
            </a:extLst>
          </p:cNvPr>
          <p:cNvSpPr>
            <a:spLocks noGrp="1"/>
          </p:cNvSpPr>
          <p:nvPr>
            <p:ph type="title"/>
          </p:nvPr>
        </p:nvSpPr>
        <p:spPr/>
        <p:txBody>
          <a:bodyPr/>
          <a:lstStyle/>
          <a:p>
            <a:r>
              <a:rPr lang="en-SG" dirty="0">
                <a:latin typeface="Times New Roman" panose="02020603050405020304" pitchFamily="18" charset="0"/>
                <a:cs typeface="Times New Roman" panose="02020603050405020304" pitchFamily="18" charset="0"/>
              </a:rPr>
              <a:t>Findings &amp; Recommendations (contd..)</a:t>
            </a:r>
            <a:endParaRPr lang="en-SG" dirty="0"/>
          </a:p>
        </p:txBody>
      </p:sp>
      <p:pic>
        <p:nvPicPr>
          <p:cNvPr id="4" name="Picture 3" descr="Chart&#10;&#10;Description automatically generated">
            <a:extLst>
              <a:ext uri="{FF2B5EF4-FFF2-40B4-BE49-F238E27FC236}">
                <a16:creationId xmlns:a16="http://schemas.microsoft.com/office/drawing/2014/main" id="{7525506C-237C-F346-A2B4-A76C142CDF05}"/>
              </a:ext>
            </a:extLst>
          </p:cNvPr>
          <p:cNvPicPr>
            <a:picLocks noChangeAspect="1"/>
          </p:cNvPicPr>
          <p:nvPr/>
        </p:nvPicPr>
        <p:blipFill>
          <a:blip r:embed="rId2"/>
          <a:stretch>
            <a:fillRect/>
          </a:stretch>
        </p:blipFill>
        <p:spPr>
          <a:xfrm>
            <a:off x="527382" y="2521173"/>
            <a:ext cx="4199255" cy="3140075"/>
          </a:xfrm>
          <a:prstGeom prst="rect">
            <a:avLst/>
          </a:prstGeom>
        </p:spPr>
      </p:pic>
      <p:pic>
        <p:nvPicPr>
          <p:cNvPr id="6" name="Picture 5">
            <a:extLst>
              <a:ext uri="{FF2B5EF4-FFF2-40B4-BE49-F238E27FC236}">
                <a16:creationId xmlns:a16="http://schemas.microsoft.com/office/drawing/2014/main" id="{E55E51D0-50B6-84A1-C413-907EFF4DDC1E}"/>
              </a:ext>
            </a:extLst>
          </p:cNvPr>
          <p:cNvPicPr>
            <a:picLocks noChangeAspect="1"/>
          </p:cNvPicPr>
          <p:nvPr/>
        </p:nvPicPr>
        <p:blipFill>
          <a:blip r:embed="rId3"/>
          <a:stretch>
            <a:fillRect/>
          </a:stretch>
        </p:blipFill>
        <p:spPr>
          <a:xfrm>
            <a:off x="7751950" y="2521173"/>
            <a:ext cx="2987299" cy="2667231"/>
          </a:xfrm>
          <a:prstGeom prst="rect">
            <a:avLst/>
          </a:prstGeom>
        </p:spPr>
      </p:pic>
      <p:sp>
        <p:nvSpPr>
          <p:cNvPr id="7" name="TextBox 6">
            <a:extLst>
              <a:ext uri="{FF2B5EF4-FFF2-40B4-BE49-F238E27FC236}">
                <a16:creationId xmlns:a16="http://schemas.microsoft.com/office/drawing/2014/main" id="{7F3EAF13-BA41-6B63-EDD9-6F71D1D45131}"/>
              </a:ext>
            </a:extLst>
          </p:cNvPr>
          <p:cNvSpPr txBox="1"/>
          <p:nvPr/>
        </p:nvSpPr>
        <p:spPr>
          <a:xfrm>
            <a:off x="520396" y="5793732"/>
            <a:ext cx="4206241" cy="461665"/>
          </a:xfrm>
          <a:prstGeom prst="rect">
            <a:avLst/>
          </a:prstGeom>
          <a:noFill/>
        </p:spPr>
        <p:txBody>
          <a:bodyPr wrap="square" rtlCol="0">
            <a:spAutoFit/>
          </a:bodyPr>
          <a:lstStyle/>
          <a:p>
            <a:r>
              <a:rPr lang="en-SG" sz="2400" dirty="0">
                <a:latin typeface="Times New Roman" panose="02020603050405020304" pitchFamily="18" charset="0"/>
                <a:cs typeface="Times New Roman" panose="02020603050405020304" pitchFamily="18" charset="0"/>
              </a:rPr>
              <a:t>Fig-2 60m cluster data on graph</a:t>
            </a:r>
          </a:p>
        </p:txBody>
      </p:sp>
      <p:sp>
        <p:nvSpPr>
          <p:cNvPr id="8" name="TextBox 7">
            <a:extLst>
              <a:ext uri="{FF2B5EF4-FFF2-40B4-BE49-F238E27FC236}">
                <a16:creationId xmlns:a16="http://schemas.microsoft.com/office/drawing/2014/main" id="{6E0C2BCD-D630-86DC-B8E2-A37F5E037D93}"/>
              </a:ext>
            </a:extLst>
          </p:cNvPr>
          <p:cNvSpPr txBox="1"/>
          <p:nvPr/>
        </p:nvSpPr>
        <p:spPr>
          <a:xfrm>
            <a:off x="7142478" y="5661248"/>
            <a:ext cx="4206241" cy="461665"/>
          </a:xfrm>
          <a:prstGeom prst="rect">
            <a:avLst/>
          </a:prstGeom>
          <a:noFill/>
        </p:spPr>
        <p:txBody>
          <a:bodyPr wrap="square" rtlCol="0">
            <a:spAutoFit/>
          </a:bodyPr>
          <a:lstStyle/>
          <a:p>
            <a:r>
              <a:rPr lang="en-SG" sz="2400" dirty="0">
                <a:latin typeface="Times New Roman" panose="02020603050405020304" pitchFamily="18" charset="0"/>
                <a:cs typeface="Times New Roman" panose="02020603050405020304" pitchFamily="18" charset="0"/>
              </a:rPr>
              <a:t>Fig-3 Optimal Cluster Summary</a:t>
            </a:r>
          </a:p>
        </p:txBody>
      </p:sp>
    </p:spTree>
    <p:extLst>
      <p:ext uri="{BB962C8B-B14F-4D97-AF65-F5344CB8AC3E}">
        <p14:creationId xmlns:p14="http://schemas.microsoft.com/office/powerpoint/2010/main" val="750069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4467AE7-0084-C386-8B5B-BD960C665AD3}"/>
              </a:ext>
            </a:extLst>
          </p:cNvPr>
          <p:cNvSpPr>
            <a:spLocks noGrp="1"/>
          </p:cNvSpPr>
          <p:nvPr>
            <p:ph idx="1"/>
          </p:nvPr>
        </p:nvSpPr>
        <p:spPr/>
        <p:txBody>
          <a:bodyPr>
            <a:normAutofit/>
          </a:bodyPr>
          <a:lstStyle/>
          <a:p>
            <a:r>
              <a:rPr lang="en-SG" sz="2400" b="1"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Missing values for Band 10 in 60m Spectral Resolution</a:t>
            </a:r>
          </a:p>
          <a:p>
            <a:pPr>
              <a:buFont typeface="Arial" panose="020B0604020202020204" pitchFamily="34" charset="0"/>
              <a:buChar char="•"/>
            </a:pPr>
            <a:r>
              <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Band10 has only value zero. </a:t>
            </a:r>
          </a:p>
          <a:p>
            <a:pPr>
              <a:buFont typeface="Arial" panose="020B0604020202020204" pitchFamily="34" charset="0"/>
              <a:buChar char="•"/>
            </a:pPr>
            <a:r>
              <a:rPr lang="en-SG" sz="2400" i="0" u="sng"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Recommended Action</a:t>
            </a:r>
            <a:r>
              <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 To check if there is a problem with the satellite device of Cirrus band (Band10) data.</a:t>
            </a:r>
          </a:p>
          <a:p>
            <a:pPr marL="0" indent="0"/>
            <a:endPar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SG" sz="2400" i="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itle 2">
            <a:extLst>
              <a:ext uri="{FF2B5EF4-FFF2-40B4-BE49-F238E27FC236}">
                <a16:creationId xmlns:a16="http://schemas.microsoft.com/office/drawing/2014/main" id="{623BC49E-EA5B-5A9B-7226-9C4471BA21CA}"/>
              </a:ext>
            </a:extLst>
          </p:cNvPr>
          <p:cNvSpPr>
            <a:spLocks noGrp="1"/>
          </p:cNvSpPr>
          <p:nvPr>
            <p:ph type="title"/>
          </p:nvPr>
        </p:nvSpPr>
        <p:spPr/>
        <p:txBody>
          <a:bodyPr/>
          <a:lstStyle/>
          <a:p>
            <a:r>
              <a:rPr lang="en-SG" dirty="0">
                <a:latin typeface="Times New Roman" panose="02020603050405020304" pitchFamily="18" charset="0"/>
                <a:cs typeface="Times New Roman" panose="02020603050405020304" pitchFamily="18" charset="0"/>
              </a:rPr>
              <a:t>Findings &amp; Recommendations (contd..)</a:t>
            </a:r>
            <a:endParaRPr lang="en-SG" dirty="0"/>
          </a:p>
        </p:txBody>
      </p:sp>
      <p:pic>
        <p:nvPicPr>
          <p:cNvPr id="5" name="Picture 4">
            <a:extLst>
              <a:ext uri="{FF2B5EF4-FFF2-40B4-BE49-F238E27FC236}">
                <a16:creationId xmlns:a16="http://schemas.microsoft.com/office/drawing/2014/main" id="{920C5934-9B6B-43CF-C2D3-ED055C2D6F8D}"/>
              </a:ext>
            </a:extLst>
          </p:cNvPr>
          <p:cNvPicPr>
            <a:picLocks noChangeAspect="1"/>
          </p:cNvPicPr>
          <p:nvPr/>
        </p:nvPicPr>
        <p:blipFill>
          <a:blip r:embed="rId2"/>
          <a:stretch>
            <a:fillRect/>
          </a:stretch>
        </p:blipFill>
        <p:spPr>
          <a:xfrm>
            <a:off x="3452891" y="2894940"/>
            <a:ext cx="5509737" cy="2857748"/>
          </a:xfrm>
          <a:prstGeom prst="rect">
            <a:avLst/>
          </a:prstGeom>
        </p:spPr>
      </p:pic>
      <p:sp>
        <p:nvSpPr>
          <p:cNvPr id="6" name="TextBox 5">
            <a:extLst>
              <a:ext uri="{FF2B5EF4-FFF2-40B4-BE49-F238E27FC236}">
                <a16:creationId xmlns:a16="http://schemas.microsoft.com/office/drawing/2014/main" id="{258A7EB5-18E3-3431-9640-E4EE8425FF89}"/>
              </a:ext>
            </a:extLst>
          </p:cNvPr>
          <p:cNvSpPr txBox="1"/>
          <p:nvPr/>
        </p:nvSpPr>
        <p:spPr>
          <a:xfrm>
            <a:off x="4314991" y="5847888"/>
            <a:ext cx="4206241" cy="461665"/>
          </a:xfrm>
          <a:prstGeom prst="rect">
            <a:avLst/>
          </a:prstGeom>
          <a:noFill/>
        </p:spPr>
        <p:txBody>
          <a:bodyPr wrap="square" rtlCol="0">
            <a:spAutoFit/>
          </a:bodyPr>
          <a:lstStyle/>
          <a:p>
            <a:r>
              <a:rPr lang="en-SG" sz="2400" dirty="0">
                <a:latin typeface="Times New Roman" panose="02020603050405020304" pitchFamily="18" charset="0"/>
                <a:cs typeface="Times New Roman" panose="02020603050405020304" pitchFamily="18" charset="0"/>
              </a:rPr>
              <a:t>Fig-4 60m Data Table</a:t>
            </a:r>
          </a:p>
        </p:txBody>
      </p:sp>
    </p:spTree>
    <p:extLst>
      <p:ext uri="{BB962C8B-B14F-4D97-AF65-F5344CB8AC3E}">
        <p14:creationId xmlns:p14="http://schemas.microsoft.com/office/powerpoint/2010/main" val="11723929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E38BA4E-045C-0D8E-D351-11EE1271E7DC}"/>
              </a:ext>
            </a:extLst>
          </p:cNvPr>
          <p:cNvSpPr>
            <a:spLocks noGrp="1"/>
          </p:cNvSpPr>
          <p:nvPr>
            <p:ph idx="1"/>
          </p:nvPr>
        </p:nvSpPr>
        <p:spPr/>
        <p:txBody>
          <a:bodyPr>
            <a:normAutofit/>
          </a:bodyPr>
          <a:lstStyle/>
          <a:p>
            <a:r>
              <a:rPr lang="en-SG" sz="2400" b="1"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data needs to be more uniform; Band 9 and Band 12 have a lot of 0 values</a:t>
            </a:r>
          </a:p>
          <a:p>
            <a:pPr>
              <a:buFont typeface="Arial" panose="020B0604020202020204" pitchFamily="34" charset="0"/>
              <a:buChar char="•"/>
            </a:pPr>
            <a:r>
              <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Band9 and Band12 have a lot of zero values. </a:t>
            </a:r>
          </a:p>
          <a:p>
            <a:pPr>
              <a:buFont typeface="Arial" panose="020B0604020202020204" pitchFamily="34" charset="0"/>
              <a:buChar char="•"/>
            </a:pPr>
            <a:r>
              <a:rPr lang="en-SG" sz="2400" i="0"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Suggests m</a:t>
            </a:r>
            <a:r>
              <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alfunction in the devices used to record the wavelengths of the above-mentioned bands. High attention in order to have a better data to perform further analysis.</a:t>
            </a:r>
          </a:p>
          <a:p>
            <a:pPr marL="0" indent="0"/>
            <a:endPar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SG" sz="2400" i="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endParaRPr lang="en-SG" sz="2400" i="0" dirty="0">
              <a:solidFill>
                <a:schemeClr val="tx1"/>
              </a:solidFill>
              <a:latin typeface="Times New Roman" panose="02020603050405020304" pitchFamily="18" charset="0"/>
              <a:cs typeface="Times New Roman" panose="02020603050405020304" pitchFamily="18" charset="0"/>
            </a:endParaRPr>
          </a:p>
        </p:txBody>
      </p:sp>
      <p:sp>
        <p:nvSpPr>
          <p:cNvPr id="3" name="Title 2">
            <a:extLst>
              <a:ext uri="{FF2B5EF4-FFF2-40B4-BE49-F238E27FC236}">
                <a16:creationId xmlns:a16="http://schemas.microsoft.com/office/drawing/2014/main" id="{F134F79A-0352-7330-D677-E5E890132E9F}"/>
              </a:ext>
            </a:extLst>
          </p:cNvPr>
          <p:cNvSpPr>
            <a:spLocks noGrp="1"/>
          </p:cNvSpPr>
          <p:nvPr>
            <p:ph type="title"/>
          </p:nvPr>
        </p:nvSpPr>
        <p:spPr/>
        <p:txBody>
          <a:bodyPr/>
          <a:lstStyle/>
          <a:p>
            <a:r>
              <a:rPr lang="en-SG" dirty="0">
                <a:latin typeface="Times New Roman" panose="02020603050405020304" pitchFamily="18" charset="0"/>
                <a:cs typeface="Times New Roman" panose="02020603050405020304" pitchFamily="18" charset="0"/>
              </a:rPr>
              <a:t>Findings &amp; Recommendations (contd..)</a:t>
            </a:r>
          </a:p>
        </p:txBody>
      </p:sp>
      <p:pic>
        <p:nvPicPr>
          <p:cNvPr id="5" name="Picture 4">
            <a:extLst>
              <a:ext uri="{FF2B5EF4-FFF2-40B4-BE49-F238E27FC236}">
                <a16:creationId xmlns:a16="http://schemas.microsoft.com/office/drawing/2014/main" id="{06F25FEA-8573-7FD4-BA6C-C746C0812DCC}"/>
              </a:ext>
            </a:extLst>
          </p:cNvPr>
          <p:cNvPicPr>
            <a:picLocks noChangeAspect="1"/>
          </p:cNvPicPr>
          <p:nvPr/>
        </p:nvPicPr>
        <p:blipFill>
          <a:blip r:embed="rId2"/>
          <a:stretch>
            <a:fillRect/>
          </a:stretch>
        </p:blipFill>
        <p:spPr>
          <a:xfrm>
            <a:off x="600536" y="2948293"/>
            <a:ext cx="4000847" cy="2712955"/>
          </a:xfrm>
          <a:prstGeom prst="rect">
            <a:avLst/>
          </a:prstGeom>
        </p:spPr>
      </p:pic>
      <p:pic>
        <p:nvPicPr>
          <p:cNvPr id="7" name="Picture 6">
            <a:extLst>
              <a:ext uri="{FF2B5EF4-FFF2-40B4-BE49-F238E27FC236}">
                <a16:creationId xmlns:a16="http://schemas.microsoft.com/office/drawing/2014/main" id="{A901531A-D562-8509-63A5-A95001353D72}"/>
              </a:ext>
            </a:extLst>
          </p:cNvPr>
          <p:cNvPicPr>
            <a:picLocks noChangeAspect="1"/>
          </p:cNvPicPr>
          <p:nvPr/>
        </p:nvPicPr>
        <p:blipFill>
          <a:blip r:embed="rId3"/>
          <a:stretch>
            <a:fillRect/>
          </a:stretch>
        </p:blipFill>
        <p:spPr>
          <a:xfrm>
            <a:off x="6384080" y="2948293"/>
            <a:ext cx="5037355" cy="2712955"/>
          </a:xfrm>
          <a:prstGeom prst="rect">
            <a:avLst/>
          </a:prstGeom>
        </p:spPr>
      </p:pic>
      <p:sp>
        <p:nvSpPr>
          <p:cNvPr id="8" name="TextBox 7">
            <a:extLst>
              <a:ext uri="{FF2B5EF4-FFF2-40B4-BE49-F238E27FC236}">
                <a16:creationId xmlns:a16="http://schemas.microsoft.com/office/drawing/2014/main" id="{C07845B6-5B21-EDD0-EC85-C07E98D42BAB}"/>
              </a:ext>
            </a:extLst>
          </p:cNvPr>
          <p:cNvSpPr txBox="1"/>
          <p:nvPr/>
        </p:nvSpPr>
        <p:spPr>
          <a:xfrm>
            <a:off x="779311" y="5763910"/>
            <a:ext cx="4206241" cy="461665"/>
          </a:xfrm>
          <a:prstGeom prst="rect">
            <a:avLst/>
          </a:prstGeom>
          <a:noFill/>
        </p:spPr>
        <p:txBody>
          <a:bodyPr wrap="square" rtlCol="0">
            <a:spAutoFit/>
          </a:bodyPr>
          <a:lstStyle/>
          <a:p>
            <a:r>
              <a:rPr lang="en-SG" sz="2400" dirty="0">
                <a:latin typeface="Times New Roman" panose="02020603050405020304" pitchFamily="18" charset="0"/>
                <a:cs typeface="Times New Roman" panose="02020603050405020304" pitchFamily="18" charset="0"/>
              </a:rPr>
              <a:t>Fig-4 60m Data Table</a:t>
            </a:r>
          </a:p>
        </p:txBody>
      </p:sp>
      <p:sp>
        <p:nvSpPr>
          <p:cNvPr id="9" name="TextBox 8">
            <a:extLst>
              <a:ext uri="{FF2B5EF4-FFF2-40B4-BE49-F238E27FC236}">
                <a16:creationId xmlns:a16="http://schemas.microsoft.com/office/drawing/2014/main" id="{6BC77B24-C1E8-5D2B-55A5-70B7B5A5902E}"/>
              </a:ext>
            </a:extLst>
          </p:cNvPr>
          <p:cNvSpPr txBox="1"/>
          <p:nvPr/>
        </p:nvSpPr>
        <p:spPr>
          <a:xfrm>
            <a:off x="6799636" y="5763910"/>
            <a:ext cx="4206241" cy="461665"/>
          </a:xfrm>
          <a:prstGeom prst="rect">
            <a:avLst/>
          </a:prstGeom>
          <a:noFill/>
        </p:spPr>
        <p:txBody>
          <a:bodyPr wrap="square" rtlCol="0">
            <a:spAutoFit/>
          </a:bodyPr>
          <a:lstStyle/>
          <a:p>
            <a:r>
              <a:rPr lang="en-SG" sz="2400" dirty="0">
                <a:latin typeface="Times New Roman" panose="02020603050405020304" pitchFamily="18" charset="0"/>
                <a:cs typeface="Times New Roman" panose="02020603050405020304" pitchFamily="18" charset="0"/>
              </a:rPr>
              <a:t>Fig-5 20m Data Table</a:t>
            </a:r>
          </a:p>
        </p:txBody>
      </p:sp>
    </p:spTree>
    <p:extLst>
      <p:ext uri="{BB962C8B-B14F-4D97-AF65-F5344CB8AC3E}">
        <p14:creationId xmlns:p14="http://schemas.microsoft.com/office/powerpoint/2010/main" val="18871789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TotalTime>
  <Words>585</Words>
  <Application>Microsoft Office PowerPoint</Application>
  <PresentationFormat>Widescreen</PresentationFormat>
  <Paragraphs>56</Paragraphs>
  <Slides>12</Slides>
  <Notes>1</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12</vt:i4>
      </vt:variant>
    </vt:vector>
  </HeadingPairs>
  <TitlesOfParts>
    <vt:vector size="20" baseType="lpstr">
      <vt:lpstr>굴림체</vt:lpstr>
      <vt:lpstr>맑은 고딕</vt:lpstr>
      <vt:lpstr>Arial</vt:lpstr>
      <vt:lpstr>Calibri</vt:lpstr>
      <vt:lpstr>Calibri Light</vt:lpstr>
      <vt:lpstr>Times New Roman</vt:lpstr>
      <vt:lpstr>Office Theme</vt:lpstr>
      <vt:lpstr>Office 테마</vt:lpstr>
      <vt:lpstr>DATA SENSING FROM SPACE</vt:lpstr>
      <vt:lpstr>PowerPoint Presentation</vt:lpstr>
      <vt:lpstr>PowerPoint Presentation</vt:lpstr>
      <vt:lpstr>PowerPoint Presentation</vt:lpstr>
      <vt:lpstr>2. DATA (contd..)</vt:lpstr>
      <vt:lpstr>Findings &amp; Recommendations</vt:lpstr>
      <vt:lpstr>Findings &amp; Recommendations (contd..)</vt:lpstr>
      <vt:lpstr>Findings &amp; Recommendations (contd..)</vt:lpstr>
      <vt:lpstr>Findings &amp; Recommendations (contd..)</vt:lpstr>
      <vt:lpstr>Findings &amp; Recommendations (contd..)</vt:lpstr>
      <vt:lpstr>Findings &amp; Recommendations (contd..)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SENSING FROM SPACE</dc:title>
  <dc:creator>Srivatsan MADAPUZI SRINIVASAN</dc:creator>
  <cp:lastModifiedBy>Srivatsan MADAPUZI SRINIVASAN</cp:lastModifiedBy>
  <cp:revision>31</cp:revision>
  <dcterms:created xsi:type="dcterms:W3CDTF">2022-10-16T08:46:52Z</dcterms:created>
  <dcterms:modified xsi:type="dcterms:W3CDTF">2022-10-16T11:38:56Z</dcterms:modified>
</cp:coreProperties>
</file>

<file path=docProps/thumbnail.jpeg>
</file>